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hSW045YYPHpKPDEPX3p5iBT0Or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a492848ca_0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7" name="Google Shape;97;g34a492848ca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9acbe358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9acbe358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c9acbe358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9acbe358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9acbe3583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c9acbe3583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cf2c07b3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6cf2c07b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9acbe35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9acbe35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c9acbe358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9acbe358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9acbe358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c9acbe358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9acbe3583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9acbe3583_1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c9acbe3583_1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9acbe3583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9acbe3583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c9acbe3583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9acbe3583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9acbe3583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c9acbe3583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9acbe3583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9acbe3583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c9acbe3583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9acbe358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9acbe358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c9acbe358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cf2c07b3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6cf2c07b3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ce01a8fc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26ce01a8fc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26ce01a8fc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9acbe358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9acbe3583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a492848c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4a492848ca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cf2c07b3a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6cf2c07b3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cf2c07b3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cf2c07b3a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6cf2c07b3a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cf2c07b3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cf2c07b3a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6cf2c07b3a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5" name="Shape 15"/>
        <p:cNvGrpSpPr/>
        <p:nvPr/>
      </p:nvGrpSpPr>
      <p:grpSpPr>
        <a:xfrm>
          <a:off x="0" y="0"/>
          <a:ext cx="0" cy="0"/>
          <a:chOff x="0" y="0"/>
          <a:chExt cx="0" cy="0"/>
        </a:xfrm>
      </p:grpSpPr>
      <p:sp>
        <p:nvSpPr>
          <p:cNvPr id="16" name="Google Shape;16;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5" name="Shape 65"/>
        <p:cNvGrpSpPr/>
        <p:nvPr/>
      </p:nvGrpSpPr>
      <p:grpSpPr>
        <a:xfrm>
          <a:off x="0" y="0"/>
          <a:ext cx="0" cy="0"/>
          <a:chOff x="0" y="0"/>
          <a:chExt cx="0" cy="0"/>
        </a:xfrm>
      </p:grpSpPr>
      <p:sp>
        <p:nvSpPr>
          <p:cNvPr id="66" name="Google Shape;66;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72" name="Shape 72"/>
        <p:cNvGrpSpPr/>
        <p:nvPr/>
      </p:nvGrpSpPr>
      <p:grpSpPr>
        <a:xfrm>
          <a:off x="0" y="0"/>
          <a:ext cx="0" cy="0"/>
          <a:chOff x="0" y="0"/>
          <a:chExt cx="0" cy="0"/>
        </a:xfrm>
      </p:grpSpPr>
      <p:sp>
        <p:nvSpPr>
          <p:cNvPr id="73" name="Google Shape;73;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7"/>
          <p:cNvSpPr/>
          <p:nvPr>
            <p:ph idx="2" type="pic"/>
          </p:nvPr>
        </p:nvSpPr>
        <p:spPr>
          <a:xfrm>
            <a:off x="5183188" y="987425"/>
            <a:ext cx="6172200" cy="4873625"/>
          </a:xfrm>
          <a:prstGeom prst="rect">
            <a:avLst/>
          </a:prstGeom>
          <a:noFill/>
          <a:ln>
            <a:noFill/>
          </a:ln>
        </p:spPr>
      </p:sp>
      <p:sp>
        <p:nvSpPr>
          <p:cNvPr id="75" name="Google Shape;75;p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9" name="Shape 79"/>
        <p:cNvGrpSpPr/>
        <p:nvPr/>
      </p:nvGrpSpPr>
      <p:grpSpPr>
        <a:xfrm>
          <a:off x="0" y="0"/>
          <a:ext cx="0" cy="0"/>
          <a:chOff x="0" y="0"/>
          <a:chExt cx="0" cy="0"/>
        </a:xfrm>
      </p:grpSpPr>
      <p:sp>
        <p:nvSpPr>
          <p:cNvPr id="80" name="Google Shape;8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5" name="Shape 85"/>
        <p:cNvGrpSpPr/>
        <p:nvPr/>
      </p:nvGrpSpPr>
      <p:grpSpPr>
        <a:xfrm>
          <a:off x="0" y="0"/>
          <a:ext cx="0" cy="0"/>
          <a:chOff x="0" y="0"/>
          <a:chExt cx="0" cy="0"/>
        </a:xfrm>
      </p:grpSpPr>
      <p:sp>
        <p:nvSpPr>
          <p:cNvPr id="86" name="Google Shape;86;p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A" showMasterSp="0">
  <p:cSld name="Title Blue A">
    <p:bg>
      <p:bgPr>
        <a:solidFill>
          <a:srgbClr val="184A86"/>
        </a:solidFill>
      </p:bgPr>
    </p:bg>
    <p:spTree>
      <p:nvGrpSpPr>
        <p:cNvPr id="91" name="Shape 91"/>
        <p:cNvGrpSpPr/>
        <p:nvPr/>
      </p:nvGrpSpPr>
      <p:grpSpPr>
        <a:xfrm>
          <a:off x="0" y="0"/>
          <a:ext cx="0" cy="0"/>
          <a:chOff x="0" y="0"/>
          <a:chExt cx="0" cy="0"/>
        </a:xfrm>
      </p:grpSpPr>
      <p:sp>
        <p:nvSpPr>
          <p:cNvPr id="92" name="Google Shape;92;g34a492848ca_0_125"/>
          <p:cNvSpPr txBox="1"/>
          <p:nvPr>
            <p:ph type="title"/>
          </p:nvPr>
        </p:nvSpPr>
        <p:spPr>
          <a:xfrm>
            <a:off x="1895475" y="3585279"/>
            <a:ext cx="10972800" cy="1091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7500"/>
              <a:buFont typeface="Arial"/>
              <a:buNone/>
              <a:defRPr sz="7500">
                <a:solidFill>
                  <a:schemeClr val="lt1"/>
                </a:solidFill>
              </a:defRPr>
            </a:lvl1pPr>
            <a:lvl2pPr lvl="1" algn="l">
              <a:lnSpc>
                <a:spcPct val="90000"/>
              </a:lnSpc>
              <a:spcBef>
                <a:spcPts val="0"/>
              </a:spcBef>
              <a:spcAft>
                <a:spcPts val="0"/>
              </a:spcAft>
              <a:buClr>
                <a:srgbClr val="535353"/>
              </a:buClr>
              <a:buSzPts val="1800"/>
              <a:buNone/>
              <a:defRPr/>
            </a:lvl2pPr>
            <a:lvl3pPr lvl="2" algn="l">
              <a:lnSpc>
                <a:spcPct val="90000"/>
              </a:lnSpc>
              <a:spcBef>
                <a:spcPts val="0"/>
              </a:spcBef>
              <a:spcAft>
                <a:spcPts val="0"/>
              </a:spcAft>
              <a:buClr>
                <a:srgbClr val="535353"/>
              </a:buClr>
              <a:buSzPts val="1800"/>
              <a:buNone/>
              <a:defRPr/>
            </a:lvl3pPr>
            <a:lvl4pPr lvl="3" algn="l">
              <a:lnSpc>
                <a:spcPct val="90000"/>
              </a:lnSpc>
              <a:spcBef>
                <a:spcPts val="0"/>
              </a:spcBef>
              <a:spcAft>
                <a:spcPts val="0"/>
              </a:spcAft>
              <a:buClr>
                <a:srgbClr val="535353"/>
              </a:buClr>
              <a:buSzPts val="1800"/>
              <a:buNone/>
              <a:defRPr/>
            </a:lvl4pPr>
            <a:lvl5pPr lvl="4" algn="l">
              <a:lnSpc>
                <a:spcPct val="90000"/>
              </a:lnSpc>
              <a:spcBef>
                <a:spcPts val="0"/>
              </a:spcBef>
              <a:spcAft>
                <a:spcPts val="0"/>
              </a:spcAft>
              <a:buClr>
                <a:srgbClr val="535353"/>
              </a:buClr>
              <a:buSzPts val="1800"/>
              <a:buNone/>
              <a:defRPr/>
            </a:lvl5pPr>
            <a:lvl6pPr lvl="5" algn="l">
              <a:lnSpc>
                <a:spcPct val="90000"/>
              </a:lnSpc>
              <a:spcBef>
                <a:spcPts val="0"/>
              </a:spcBef>
              <a:spcAft>
                <a:spcPts val="0"/>
              </a:spcAft>
              <a:buClr>
                <a:srgbClr val="535353"/>
              </a:buClr>
              <a:buSzPts val="1800"/>
              <a:buNone/>
              <a:defRPr/>
            </a:lvl6pPr>
            <a:lvl7pPr lvl="6" algn="l">
              <a:lnSpc>
                <a:spcPct val="90000"/>
              </a:lnSpc>
              <a:spcBef>
                <a:spcPts val="0"/>
              </a:spcBef>
              <a:spcAft>
                <a:spcPts val="0"/>
              </a:spcAft>
              <a:buClr>
                <a:srgbClr val="535353"/>
              </a:buClr>
              <a:buSzPts val="1800"/>
              <a:buNone/>
              <a:defRPr/>
            </a:lvl7pPr>
            <a:lvl8pPr lvl="7" algn="l">
              <a:lnSpc>
                <a:spcPct val="90000"/>
              </a:lnSpc>
              <a:spcBef>
                <a:spcPts val="0"/>
              </a:spcBef>
              <a:spcAft>
                <a:spcPts val="0"/>
              </a:spcAft>
              <a:buClr>
                <a:srgbClr val="535353"/>
              </a:buClr>
              <a:buSzPts val="1800"/>
              <a:buNone/>
              <a:defRPr/>
            </a:lvl8pPr>
            <a:lvl9pPr lvl="8" algn="l">
              <a:lnSpc>
                <a:spcPct val="90000"/>
              </a:lnSpc>
              <a:spcBef>
                <a:spcPts val="0"/>
              </a:spcBef>
              <a:spcAft>
                <a:spcPts val="0"/>
              </a:spcAft>
              <a:buClr>
                <a:srgbClr val="535353"/>
              </a:buClr>
              <a:buSzPts val="1800"/>
              <a:buNone/>
              <a:defRPr/>
            </a:lvl9pPr>
          </a:lstStyle>
          <a:p/>
        </p:txBody>
      </p:sp>
      <p:sp>
        <p:nvSpPr>
          <p:cNvPr id="93" name="Google Shape;93;g34a492848ca_0_125"/>
          <p:cNvSpPr txBox="1"/>
          <p:nvPr>
            <p:ph idx="1" type="body"/>
          </p:nvPr>
        </p:nvSpPr>
        <p:spPr>
          <a:xfrm>
            <a:off x="1895475" y="3182315"/>
            <a:ext cx="10296600" cy="3048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Clr>
                <a:srgbClr val="00C7FD"/>
              </a:buClr>
              <a:buSzPts val="1600"/>
              <a:buNone/>
              <a:defRPr b="1" i="0" sz="1600">
                <a:solidFill>
                  <a:srgbClr val="00C7FD"/>
                </a:solidFill>
                <a:latin typeface="Arial"/>
                <a:ea typeface="Arial"/>
                <a:cs typeface="Arial"/>
                <a:sym typeface="Arial"/>
              </a:defRPr>
            </a:lvl1pPr>
            <a:lvl2pPr indent="-342900" lvl="1" marL="914400" algn="l">
              <a:lnSpc>
                <a:spcPct val="100000"/>
              </a:lnSpc>
              <a:spcBef>
                <a:spcPts val="1200"/>
              </a:spcBef>
              <a:spcAft>
                <a:spcPts val="0"/>
              </a:spcAft>
              <a:buClr>
                <a:schemeClr val="lt2"/>
              </a:buClr>
              <a:buSzPts val="1800"/>
              <a:buChar char="•"/>
              <a:defRPr/>
            </a:lvl2pPr>
            <a:lvl3pPr indent="-342900" lvl="2" marL="1371600" algn="l">
              <a:lnSpc>
                <a:spcPct val="100000"/>
              </a:lnSpc>
              <a:spcBef>
                <a:spcPts val="1200"/>
              </a:spcBef>
              <a:spcAft>
                <a:spcPts val="0"/>
              </a:spcAft>
              <a:buClr>
                <a:schemeClr val="lt2"/>
              </a:buClr>
              <a:buSzPts val="1800"/>
              <a:buChar char="•"/>
              <a:defRPr/>
            </a:lvl3pPr>
            <a:lvl4pPr indent="-342900" lvl="3" marL="1828800" algn="l">
              <a:lnSpc>
                <a:spcPct val="100000"/>
              </a:lnSpc>
              <a:spcBef>
                <a:spcPts val="1200"/>
              </a:spcBef>
              <a:spcAft>
                <a:spcPts val="0"/>
              </a:spcAft>
              <a:buClr>
                <a:schemeClr val="lt2"/>
              </a:buClr>
              <a:buSzPts val="1800"/>
              <a:buChar char="•"/>
              <a:defRPr/>
            </a:lvl4pPr>
            <a:lvl5pPr indent="-342900" lvl="4" marL="2286000" algn="l">
              <a:lnSpc>
                <a:spcPct val="100000"/>
              </a:lnSpc>
              <a:spcBef>
                <a:spcPts val="1200"/>
              </a:spcBef>
              <a:spcAft>
                <a:spcPts val="0"/>
              </a:spcAft>
              <a:buClr>
                <a:schemeClr val="lt2"/>
              </a:buClr>
              <a:buSzPts val="1800"/>
              <a:buChar char="•"/>
              <a:defRPr/>
            </a:lvl5pPr>
            <a:lvl6pPr indent="-228600" lvl="5" marL="2743200" algn="l">
              <a:lnSpc>
                <a:spcPct val="90000"/>
              </a:lnSpc>
              <a:spcBef>
                <a:spcPts val="0"/>
              </a:spcBef>
              <a:spcAft>
                <a:spcPts val="0"/>
              </a:spcAft>
              <a:buClr>
                <a:srgbClr val="5E5E5E"/>
              </a:buClr>
              <a:buSzPts val="1800"/>
              <a:buNone/>
              <a:defRPr/>
            </a:lvl6pPr>
            <a:lvl7pPr indent="-228600" lvl="6" marL="3200400" algn="l">
              <a:lnSpc>
                <a:spcPct val="90000"/>
              </a:lnSpc>
              <a:spcBef>
                <a:spcPts val="0"/>
              </a:spcBef>
              <a:spcAft>
                <a:spcPts val="0"/>
              </a:spcAft>
              <a:buClr>
                <a:srgbClr val="5E5E5E"/>
              </a:buClr>
              <a:buSzPts val="1800"/>
              <a:buNone/>
              <a:defRPr/>
            </a:lvl7pPr>
            <a:lvl8pPr indent="-228600" lvl="7" marL="3657600" algn="l">
              <a:lnSpc>
                <a:spcPct val="90000"/>
              </a:lnSpc>
              <a:spcBef>
                <a:spcPts val="0"/>
              </a:spcBef>
              <a:spcAft>
                <a:spcPts val="0"/>
              </a:spcAft>
              <a:buClr>
                <a:srgbClr val="5E5E5E"/>
              </a:buClr>
              <a:buSzPts val="1800"/>
              <a:buNone/>
              <a:defRPr/>
            </a:lvl8pPr>
            <a:lvl9pPr indent="-228600" lvl="8" marL="4114800" algn="l">
              <a:lnSpc>
                <a:spcPct val="90000"/>
              </a:lnSpc>
              <a:spcBef>
                <a:spcPts val="0"/>
              </a:spcBef>
              <a:spcAft>
                <a:spcPts val="0"/>
              </a:spcAft>
              <a:buClr>
                <a:srgbClr val="5E5E5E"/>
              </a:buClr>
              <a:buSzPts val="1800"/>
              <a:buNone/>
              <a:defRPr/>
            </a:lvl9pPr>
          </a:lstStyle>
          <a:p/>
        </p:txBody>
      </p:sp>
      <p:sp>
        <p:nvSpPr>
          <p:cNvPr id="94" name="Google Shape;94;g34a492848ca_0_125"/>
          <p:cNvSpPr txBox="1"/>
          <p:nvPr>
            <p:ph idx="2" type="body"/>
          </p:nvPr>
        </p:nvSpPr>
        <p:spPr>
          <a:xfrm>
            <a:off x="1908348" y="4778609"/>
            <a:ext cx="10283700" cy="326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Clr>
                <a:schemeClr val="lt1"/>
              </a:buClr>
              <a:buSzPts val="1800"/>
              <a:buNone/>
              <a:defRPr b="0" i="0" sz="1800">
                <a:solidFill>
                  <a:schemeClr val="lt1"/>
                </a:solidFill>
                <a:latin typeface="Arial"/>
                <a:ea typeface="Arial"/>
                <a:cs typeface="Arial"/>
                <a:sym typeface="Arial"/>
              </a:defRPr>
            </a:lvl1pPr>
            <a:lvl2pPr indent="-342900" lvl="1" marL="914400" algn="l">
              <a:lnSpc>
                <a:spcPct val="100000"/>
              </a:lnSpc>
              <a:spcBef>
                <a:spcPts val="1200"/>
              </a:spcBef>
              <a:spcAft>
                <a:spcPts val="0"/>
              </a:spcAft>
              <a:buClr>
                <a:schemeClr val="lt2"/>
              </a:buClr>
              <a:buSzPts val="1800"/>
              <a:buChar char="•"/>
              <a:defRPr/>
            </a:lvl2pPr>
            <a:lvl3pPr indent="-342900" lvl="2" marL="1371600" algn="l">
              <a:lnSpc>
                <a:spcPct val="100000"/>
              </a:lnSpc>
              <a:spcBef>
                <a:spcPts val="1200"/>
              </a:spcBef>
              <a:spcAft>
                <a:spcPts val="0"/>
              </a:spcAft>
              <a:buClr>
                <a:schemeClr val="lt2"/>
              </a:buClr>
              <a:buSzPts val="1800"/>
              <a:buChar char="•"/>
              <a:defRPr/>
            </a:lvl3pPr>
            <a:lvl4pPr indent="-342900" lvl="3" marL="1828800" algn="l">
              <a:lnSpc>
                <a:spcPct val="100000"/>
              </a:lnSpc>
              <a:spcBef>
                <a:spcPts val="1200"/>
              </a:spcBef>
              <a:spcAft>
                <a:spcPts val="0"/>
              </a:spcAft>
              <a:buClr>
                <a:schemeClr val="lt2"/>
              </a:buClr>
              <a:buSzPts val="1800"/>
              <a:buChar char="•"/>
              <a:defRPr/>
            </a:lvl4pPr>
            <a:lvl5pPr indent="-342900" lvl="4" marL="2286000" algn="l">
              <a:lnSpc>
                <a:spcPct val="100000"/>
              </a:lnSpc>
              <a:spcBef>
                <a:spcPts val="1200"/>
              </a:spcBef>
              <a:spcAft>
                <a:spcPts val="0"/>
              </a:spcAft>
              <a:buClr>
                <a:schemeClr val="lt2"/>
              </a:buClr>
              <a:buSzPts val="1800"/>
              <a:buChar char="•"/>
              <a:defRPr/>
            </a:lvl5pPr>
            <a:lvl6pPr indent="-228600" lvl="5" marL="2743200" algn="l">
              <a:lnSpc>
                <a:spcPct val="90000"/>
              </a:lnSpc>
              <a:spcBef>
                <a:spcPts val="0"/>
              </a:spcBef>
              <a:spcAft>
                <a:spcPts val="0"/>
              </a:spcAft>
              <a:buClr>
                <a:srgbClr val="5E5E5E"/>
              </a:buClr>
              <a:buSzPts val="1800"/>
              <a:buNone/>
              <a:defRPr/>
            </a:lvl6pPr>
            <a:lvl7pPr indent="-228600" lvl="6" marL="3200400" algn="l">
              <a:lnSpc>
                <a:spcPct val="90000"/>
              </a:lnSpc>
              <a:spcBef>
                <a:spcPts val="0"/>
              </a:spcBef>
              <a:spcAft>
                <a:spcPts val="0"/>
              </a:spcAft>
              <a:buClr>
                <a:srgbClr val="5E5E5E"/>
              </a:buClr>
              <a:buSzPts val="1800"/>
              <a:buNone/>
              <a:defRPr/>
            </a:lvl7pPr>
            <a:lvl8pPr indent="-228600" lvl="7" marL="3657600" algn="l">
              <a:lnSpc>
                <a:spcPct val="90000"/>
              </a:lnSpc>
              <a:spcBef>
                <a:spcPts val="0"/>
              </a:spcBef>
              <a:spcAft>
                <a:spcPts val="0"/>
              </a:spcAft>
              <a:buClr>
                <a:srgbClr val="5E5E5E"/>
              </a:buClr>
              <a:buSzPts val="1800"/>
              <a:buNone/>
              <a:defRPr/>
            </a:lvl8pPr>
            <a:lvl9pPr indent="-228600" lvl="8" marL="4114800" algn="l">
              <a:lnSpc>
                <a:spcPct val="90000"/>
              </a:lnSpc>
              <a:spcBef>
                <a:spcPts val="0"/>
              </a:spcBef>
              <a:spcAft>
                <a:spcPts val="0"/>
              </a:spcAft>
              <a:buClr>
                <a:srgbClr val="5E5E5E"/>
              </a:buClr>
              <a:buSzPts val="18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21" name="Shape 21"/>
        <p:cNvGrpSpPr/>
        <p:nvPr/>
      </p:nvGrpSpPr>
      <p:grpSpPr>
        <a:xfrm>
          <a:off x="0" y="0"/>
          <a:ext cx="0" cy="0"/>
          <a:chOff x="0" y="0"/>
          <a:chExt cx="0" cy="0"/>
        </a:xfrm>
      </p:grpSpPr>
      <p:sp>
        <p:nvSpPr>
          <p:cNvPr id="22" name="Google Shape;22;p5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525252"/>
              </a:buClr>
              <a:buSzPts val="4000"/>
              <a:buFont typeface="Calibri"/>
              <a:buNone/>
              <a:defRPr sz="4000">
                <a:solidFill>
                  <a:srgbClr val="52525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8"/>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24" name="Shape 24"/>
        <p:cNvGrpSpPr/>
        <p:nvPr/>
      </p:nvGrpSpPr>
      <p:grpSpPr>
        <a:xfrm>
          <a:off x="0" y="0"/>
          <a:ext cx="0" cy="0"/>
          <a:chOff x="0" y="0"/>
          <a:chExt cx="0" cy="0"/>
        </a:xfrm>
      </p:grpSpPr>
      <p:sp>
        <p:nvSpPr>
          <p:cNvPr id="25" name="Google Shape;2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9" name="Shape 29"/>
        <p:cNvGrpSpPr/>
        <p:nvPr/>
      </p:nvGrpSpPr>
      <p:grpSpPr>
        <a:xfrm>
          <a:off x="0" y="0"/>
          <a:ext cx="0" cy="0"/>
          <a:chOff x="0" y="0"/>
          <a:chExt cx="0" cy="0"/>
        </a:xfrm>
      </p:grpSpPr>
      <p:sp>
        <p:nvSpPr>
          <p:cNvPr id="30" name="Google Shape;3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5" name="Shape 35"/>
        <p:cNvGrpSpPr/>
        <p:nvPr/>
      </p:nvGrpSpPr>
      <p:grpSpPr>
        <a:xfrm>
          <a:off x="0" y="0"/>
          <a:ext cx="0" cy="0"/>
          <a:chOff x="0" y="0"/>
          <a:chExt cx="0" cy="0"/>
        </a:xfrm>
      </p:grpSpPr>
      <p:sp>
        <p:nvSpPr>
          <p:cNvPr id="36" name="Google Shape;3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42" name="Shape 42"/>
        <p:cNvGrpSpPr/>
        <p:nvPr/>
      </p:nvGrpSpPr>
      <p:grpSpPr>
        <a:xfrm>
          <a:off x="0" y="0"/>
          <a:ext cx="0" cy="0"/>
          <a:chOff x="0" y="0"/>
          <a:chExt cx="0" cy="0"/>
        </a:xfrm>
      </p:grpSpPr>
      <p:sp>
        <p:nvSpPr>
          <p:cNvPr id="43" name="Google Shape;43;p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5" name="Google Shape;4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ntent Columns">
  <p:cSld name="Title &amp; 2 Content Columns">
    <p:spTree>
      <p:nvGrpSpPr>
        <p:cNvPr id="48" name="Shape 48"/>
        <p:cNvGrpSpPr/>
        <p:nvPr/>
      </p:nvGrpSpPr>
      <p:grpSpPr>
        <a:xfrm>
          <a:off x="0" y="0"/>
          <a:ext cx="0" cy="0"/>
          <a:chOff x="0" y="0"/>
          <a:chExt cx="0" cy="0"/>
        </a:xfrm>
      </p:grpSpPr>
      <p:sp>
        <p:nvSpPr>
          <p:cNvPr id="49" name="Google Shape;49;p63"/>
          <p:cNvSpPr txBox="1"/>
          <p:nvPr>
            <p:ph type="title"/>
          </p:nvPr>
        </p:nvSpPr>
        <p:spPr>
          <a:xfrm>
            <a:off x="571500" y="571501"/>
            <a:ext cx="11010901" cy="9525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525252"/>
              </a:buClr>
              <a:buSzPts val="4000"/>
              <a:buFont typeface="Calibri"/>
              <a:buNone/>
              <a:defRPr sz="4000">
                <a:solidFill>
                  <a:srgbClr val="52525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3"/>
          <p:cNvSpPr txBox="1"/>
          <p:nvPr>
            <p:ph idx="1" type="body"/>
          </p:nvPr>
        </p:nvSpPr>
        <p:spPr>
          <a:xfrm>
            <a:off x="571500" y="1673402"/>
            <a:ext cx="5288525" cy="458483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3"/>
          <p:cNvSpPr txBox="1"/>
          <p:nvPr>
            <p:ph idx="2" type="body"/>
          </p:nvPr>
        </p:nvSpPr>
        <p:spPr>
          <a:xfrm>
            <a:off x="6289113" y="1673402"/>
            <a:ext cx="5288525" cy="458483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2" name="Shape 52"/>
        <p:cNvGrpSpPr/>
        <p:nvPr/>
      </p:nvGrpSpPr>
      <p:grpSpPr>
        <a:xfrm>
          <a:off x="0" y="0"/>
          <a:ext cx="0" cy="0"/>
          <a:chOff x="0" y="0"/>
          <a:chExt cx="0" cy="0"/>
        </a:xfrm>
      </p:grpSpPr>
      <p:sp>
        <p:nvSpPr>
          <p:cNvPr id="53" name="Google Shape;53;p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61" name="Shape 61"/>
        <p:cNvGrpSpPr/>
        <p:nvPr/>
      </p:nvGrpSpPr>
      <p:grpSpPr>
        <a:xfrm>
          <a:off x="0" y="0"/>
          <a:ext cx="0" cy="0"/>
          <a:chOff x="0" y="0"/>
          <a:chExt cx="0" cy="0"/>
        </a:xfrm>
      </p:grpSpPr>
      <p:sp>
        <p:nvSpPr>
          <p:cNvPr id="62" name="Google Shape;6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6.png"/><Relationship Id="rId6" Type="http://schemas.openxmlformats.org/officeDocument/2006/relationships/hyperlink" Target="https://github.com/llvm/llvm-project/blob/main/llvm/lib/Target/AArch64/AArch64InstrInfo.td" TargetMode="External"/><Relationship Id="rId7" Type="http://schemas.openxmlformats.org/officeDocument/2006/relationships/hyperlink" Target="https://github.com/llvm/llvm-project/blob/0ba3e96be114dcbe0ac6813a1d0e2940d2a88229/llvm/lib/Target/AArch64/AArch64InstrInfo.cpp#L6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llvm.org/docs/MIRLangRef.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hyperlink" Target="https://llvm.org/devmtg/2017-10/slides/Bogner-Nandakumar-Sanders-Head%20First%20into%20GlobalISel.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hyperlink" Target="https://llvm.org/devmtg/2017-10/slides/Bogner-Nandakumar-Sanders-Head%20First%20into%20GlobalISel.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godbolt.org/z/T65on9G38" TargetMode="External"/><Relationship Id="rId5" Type="http://schemas.openxmlformats.org/officeDocument/2006/relationships/hyperlink" Target="https://godbolt.org/z/99T9v46Eo" TargetMode="External"/><Relationship Id="rId6" Type="http://schemas.openxmlformats.org/officeDocument/2006/relationships/hyperlink" Target="https://godbolt.org/z/rGo6xc6jK" TargetMode="External"/><Relationship Id="rId7" Type="http://schemas.openxmlformats.org/officeDocument/2006/relationships/hyperlink" Target="https://godbolt.org/z/TvdcbfWb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hyperlink" Target="https://llvm.org/devmtg/2017-10/slides/Bogner-Nandakumar-Sanders-Head%20First%20into%20GlobalISel.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llvm.org/docs/WritingAnLLVMBackend.html" TargetMode="External"/><Relationship Id="rId4" Type="http://schemas.openxmlformats.org/officeDocument/2006/relationships/hyperlink" Target="https://github.com/llvm/llvm-project/tree/main/llvm/lib/Target/X86/X86AvoidTrailingCall.cp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s://llvm.org/devmtg/2014-10/Slides/Estes-MISchedulerTutorial.pdf" TargetMode="External"/><Relationship Id="rId10" Type="http://schemas.openxmlformats.org/officeDocument/2006/relationships/hyperlink" Target="https://www.youtube.com/watch?v=PEP0DfAT_N8" TargetMode="External"/><Relationship Id="rId13" Type="http://schemas.openxmlformats.org/officeDocument/2006/relationships/hyperlink" Target="https://llvm.org/devmtg/2014-10/Slides/Larin-GlobalInstructionScheduling.pdf" TargetMode="External"/><Relationship Id="rId12" Type="http://schemas.openxmlformats.org/officeDocument/2006/relationships/hyperlink" Target="https://llvm.org/devmtg/2016-09/slides/Absar-SchedulingInOrder.pdf" TargetMode="External"/><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llvm.org/devmtg/2017-10/slides/Bogner-Nandakumar-Sanders-Head%20First%20into%20GlobalISel.pdf" TargetMode="External"/><Relationship Id="rId4" Type="http://schemas.openxmlformats.org/officeDocument/2006/relationships/hyperlink" Target="https://www.youtube.com/watch?v=Zh4R40ZyJ2k" TargetMode="External"/><Relationship Id="rId9" Type="http://schemas.openxmlformats.org/officeDocument/2006/relationships/hyperlink" Target="https://www.youtube.com/watch?v=S6SNs2ttdoA" TargetMode="External"/><Relationship Id="rId5" Type="http://schemas.openxmlformats.org/officeDocument/2006/relationships/hyperlink" Target="https://jonathan2251.github.io/lbd/" TargetMode="External"/><Relationship Id="rId6" Type="http://schemas.openxmlformats.org/officeDocument/2006/relationships/hyperlink" Target="https://llvm.org/devmtg/2014-04/PDFs/Talks/Building%20an%20LLVM%20backend.pdf" TargetMode="External"/><Relationship Id="rId7" Type="http://schemas.openxmlformats.org/officeDocument/2006/relationships/hyperlink" Target="https://www.youtube.com/watch?v=McByO0QgqCY" TargetMode="External"/><Relationship Id="rId8" Type="http://schemas.openxmlformats.org/officeDocument/2006/relationships/hyperlink" Target="https://www.youtube.com/watch?v=8427bl_7k1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llvm.org/docs/tutorial/" TargetMode="Externa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forms.gle/DNSVyJseXjjAfuZe8" TargetMode="External"/><Relationship Id="rId4" Type="http://schemas.openxmlformats.org/officeDocument/2006/relationships/hyperlink" Target="mailto:me@gooddoog.ru" TargetMode="External"/><Relationship Id="rId5"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forms.gle/6VZg8py1f6ojEcxY7" TargetMode="External"/><Relationship Id="rId4" Type="http://schemas.openxmlformats.org/officeDocument/2006/relationships/hyperlink" Target="mailto:me@gooddoog.ru" TargetMode="External"/><Relationship Id="rId5" Type="http://schemas.openxmlformats.org/officeDocument/2006/relationships/image" Target="../media/image21.png"/><Relationship Id="rId6"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www.c-jump.com/CIS77/CPU/x86/lectur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4a492848ca_0_34"/>
          <p:cNvSpPr txBox="1"/>
          <p:nvPr>
            <p:ph type="title"/>
          </p:nvPr>
        </p:nvSpPr>
        <p:spPr>
          <a:xfrm>
            <a:off x="1895475" y="3585275"/>
            <a:ext cx="6192300" cy="1091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7500"/>
              <a:buFont typeface="Arial"/>
              <a:buNone/>
            </a:pPr>
            <a:r>
              <a:rPr lang="en-US"/>
              <a:t>Compilers 101</a:t>
            </a:r>
            <a:endParaRPr/>
          </a:p>
        </p:txBody>
      </p:sp>
      <p:sp>
        <p:nvSpPr>
          <p:cNvPr id="100" name="Google Shape;100;g34a492848ca_0_34"/>
          <p:cNvSpPr txBox="1"/>
          <p:nvPr>
            <p:ph idx="2" type="body"/>
          </p:nvPr>
        </p:nvSpPr>
        <p:spPr>
          <a:xfrm>
            <a:off x="1908350" y="4778600"/>
            <a:ext cx="8226000" cy="326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1800"/>
              <a:buNone/>
            </a:pPr>
            <a:r>
              <a:rPr lang="en-US"/>
              <a:t>Backends - Part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ph idx="1" type="body"/>
          </p:nvPr>
        </p:nvPicPr>
        <p:blipFill rotWithShape="1">
          <a:blip r:embed="rId3">
            <a:alphaModFix/>
          </a:blip>
          <a:srcRect b="0" l="0" r="0" t="0"/>
          <a:stretch/>
        </p:blipFill>
        <p:spPr>
          <a:xfrm>
            <a:off x="-1" y="0"/>
            <a:ext cx="12235961" cy="6858000"/>
          </a:xfrm>
          <a:prstGeom prst="rect">
            <a:avLst/>
          </a:prstGeom>
          <a:noFill/>
          <a:ln>
            <a:noFill/>
          </a:ln>
        </p:spPr>
      </p:pic>
      <p:sp>
        <p:nvSpPr>
          <p:cNvPr id="170" name="Google Shape;170;p29"/>
          <p:cNvSpPr txBox="1"/>
          <p:nvPr/>
        </p:nvSpPr>
        <p:spPr>
          <a:xfrm>
            <a:off x="462225" y="6112804"/>
            <a:ext cx="105407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https://llvm.org/devmtg/2017-10/slides/Bogner-Nandakumar-Sanders-Head%20First%20into%20GlobalISel.pdf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Target HW description</a:t>
            </a:r>
            <a:endParaRPr/>
          </a:p>
        </p:txBody>
      </p:sp>
      <p:sp>
        <p:nvSpPr>
          <p:cNvPr id="176" name="Google Shape;176;p30"/>
          <p:cNvSpPr txBox="1"/>
          <p:nvPr>
            <p:ph idx="1" type="body"/>
          </p:nvPr>
        </p:nvSpPr>
        <p:spPr>
          <a:xfrm>
            <a:off x="571375" y="1524000"/>
            <a:ext cx="11010900" cy="5334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800"/>
              <a:buNone/>
            </a:pPr>
            <a:r>
              <a:rPr lang="en-US"/>
              <a:t>Bits of ISA to describe:</a:t>
            </a:r>
            <a:endParaRPr/>
          </a:p>
          <a:p>
            <a:pPr indent="-228600" lvl="0" marL="228600" rtl="0" algn="l">
              <a:lnSpc>
                <a:spcPct val="90000"/>
              </a:lnSpc>
              <a:spcBef>
                <a:spcPts val="1000"/>
              </a:spcBef>
              <a:spcAft>
                <a:spcPts val="0"/>
              </a:spcAft>
              <a:buClr>
                <a:schemeClr val="dk1"/>
              </a:buClr>
              <a:buSzPts val="2800"/>
              <a:buChar char="•"/>
            </a:pPr>
            <a:r>
              <a:rPr lang="en-US"/>
              <a:t> Target machine</a:t>
            </a:r>
            <a:endParaRPr/>
          </a:p>
          <a:p>
            <a:pPr indent="-406400" lvl="1" marL="914400" rtl="0" algn="l">
              <a:lnSpc>
                <a:spcPct val="90000"/>
              </a:lnSpc>
              <a:spcBef>
                <a:spcPts val="1000"/>
              </a:spcBef>
              <a:spcAft>
                <a:spcPts val="0"/>
              </a:spcAft>
              <a:buClr>
                <a:schemeClr val="dk1"/>
              </a:buClr>
              <a:buSzPts val="2800"/>
              <a:buChar char="•"/>
            </a:pPr>
            <a:r>
              <a:rPr lang="en-US"/>
              <a:t>Registers, register classes</a:t>
            </a:r>
            <a:endParaRPr/>
          </a:p>
          <a:p>
            <a:pPr indent="-406400" lvl="1" marL="914400" rtl="0" algn="l">
              <a:lnSpc>
                <a:spcPct val="90000"/>
              </a:lnSpc>
              <a:spcBef>
                <a:spcPts val="1000"/>
              </a:spcBef>
              <a:spcAft>
                <a:spcPts val="0"/>
              </a:spcAft>
              <a:buClr>
                <a:schemeClr val="dk1"/>
              </a:buClr>
              <a:buSzPts val="2800"/>
              <a:buChar char="•"/>
            </a:pPr>
            <a:r>
              <a:rPr lang="en-US"/>
              <a:t>Subregisters (partial registers)</a:t>
            </a:r>
            <a:endParaRPr/>
          </a:p>
          <a:p>
            <a:pPr indent="-406400" lvl="1" marL="914400" rtl="0" algn="l">
              <a:lnSpc>
                <a:spcPct val="90000"/>
              </a:lnSpc>
              <a:spcBef>
                <a:spcPts val="1000"/>
              </a:spcBef>
              <a:spcAft>
                <a:spcPts val="0"/>
              </a:spcAft>
              <a:buClr>
                <a:schemeClr val="dk1"/>
              </a:buClr>
              <a:buSzPts val="2800"/>
              <a:buChar char="•"/>
            </a:pPr>
            <a:r>
              <a:rPr lang="en-US"/>
              <a:t>Calling conventions</a:t>
            </a:r>
            <a:endParaRPr/>
          </a:p>
          <a:p>
            <a:pPr indent="-228600" lvl="0" marL="228600" rtl="0" algn="l">
              <a:lnSpc>
                <a:spcPct val="90000"/>
              </a:lnSpc>
              <a:spcBef>
                <a:spcPts val="1000"/>
              </a:spcBef>
              <a:spcAft>
                <a:spcPts val="0"/>
              </a:spcAft>
              <a:buClr>
                <a:schemeClr val="dk1"/>
              </a:buClr>
              <a:buSzPts val="2800"/>
              <a:buChar char="•"/>
            </a:pPr>
            <a:r>
              <a:rPr lang="en-US"/>
              <a:t>Subtarget information</a:t>
            </a:r>
            <a:endParaRPr/>
          </a:p>
          <a:p>
            <a:pPr indent="-381000" lvl="1" marL="914400" rtl="0" algn="l">
              <a:spcBef>
                <a:spcPts val="500"/>
              </a:spcBef>
              <a:spcAft>
                <a:spcPts val="0"/>
              </a:spcAft>
              <a:buSzPts val="2400"/>
              <a:buChar char="•"/>
            </a:pPr>
            <a:r>
              <a:rPr lang="en-US"/>
              <a:t>O</a:t>
            </a:r>
            <a:r>
              <a:rPr lang="en-US"/>
              <a:t>ptional features (SIMD instructions, crypto instructions, etc.)</a:t>
            </a:r>
            <a:endParaRPr/>
          </a:p>
          <a:p>
            <a:pPr indent="-228600" lvl="0" marL="228600" rtl="0" algn="l">
              <a:lnSpc>
                <a:spcPct val="90000"/>
              </a:lnSpc>
              <a:spcBef>
                <a:spcPts val="1000"/>
              </a:spcBef>
              <a:spcAft>
                <a:spcPts val="0"/>
              </a:spcAft>
              <a:buClr>
                <a:schemeClr val="dk1"/>
              </a:buClr>
              <a:buSzPts val="2800"/>
              <a:buChar char="•"/>
            </a:pPr>
            <a:r>
              <a:rPr lang="en-US"/>
              <a:t>Instruction set</a:t>
            </a:r>
            <a:endParaRPr/>
          </a:p>
          <a:p>
            <a:pPr indent="-406400" lvl="1" marL="914400" rtl="0" algn="l">
              <a:lnSpc>
                <a:spcPct val="90000"/>
              </a:lnSpc>
              <a:spcBef>
                <a:spcPts val="1000"/>
              </a:spcBef>
              <a:spcAft>
                <a:spcPts val="0"/>
              </a:spcAft>
              <a:buClr>
                <a:schemeClr val="dk1"/>
              </a:buClr>
              <a:buSzPts val="2800"/>
              <a:buChar char="•"/>
            </a:pPr>
            <a:r>
              <a:rPr lang="en-US"/>
              <a:t>Operands and patterns</a:t>
            </a:r>
            <a:endParaRPr/>
          </a:p>
          <a:p>
            <a:pPr indent="-406400" lvl="1" marL="914400" rtl="0" algn="l">
              <a:lnSpc>
                <a:spcPct val="90000"/>
              </a:lnSpc>
              <a:spcBef>
                <a:spcPts val="1000"/>
              </a:spcBef>
              <a:spcAft>
                <a:spcPts val="0"/>
              </a:spcAft>
              <a:buClr>
                <a:schemeClr val="dk1"/>
              </a:buClr>
              <a:buSzPts val="2800"/>
              <a:buChar char="•"/>
            </a:pPr>
            <a:r>
              <a:rPr lang="en-US"/>
              <a:t>Assembly printing and encoding into a machine code</a:t>
            </a:r>
            <a:endParaRPr/>
          </a:p>
          <a:p>
            <a:pPr indent="-406400" lvl="1" marL="914400" rtl="0" algn="l">
              <a:lnSpc>
                <a:spcPct val="90000"/>
              </a:lnSpc>
              <a:spcBef>
                <a:spcPts val="1000"/>
              </a:spcBef>
              <a:spcAft>
                <a:spcPts val="0"/>
              </a:spcAft>
              <a:buClr>
                <a:schemeClr val="dk1"/>
              </a:buClr>
              <a:buSzPts val="2800"/>
              <a:buChar char="•"/>
            </a:pPr>
            <a:r>
              <a:rPr lang="en-US"/>
              <a:t>Scheduling parameters</a:t>
            </a:r>
            <a:endParaRPr/>
          </a:p>
          <a:p>
            <a:pPr indent="0" lvl="0" marL="0" rtl="0" algn="l">
              <a:lnSpc>
                <a:spcPct val="90000"/>
              </a:lnSpc>
              <a:spcBef>
                <a:spcPts val="1000"/>
              </a:spcBef>
              <a:spcAft>
                <a:spcPts val="0"/>
              </a:spcAft>
              <a:buClr>
                <a:schemeClr val="dk1"/>
              </a:buClr>
              <a:buSzPts val="2800"/>
              <a:buNone/>
            </a:pPr>
            <a:r>
              <a:rPr lang="en-US"/>
              <a:t>…</a:t>
            </a:r>
            <a:endParaRPr/>
          </a:p>
        </p:txBody>
      </p:sp>
      <p:sp>
        <p:nvSpPr>
          <p:cNvPr id="177" name="Google Shape;177;p30"/>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TableGen</a:t>
            </a:r>
            <a:endParaRPr/>
          </a:p>
        </p:txBody>
      </p:sp>
      <p:sp>
        <p:nvSpPr>
          <p:cNvPr id="183" name="Google Shape;183;p32"/>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 Domain-Specific Language (DSL) originated from the LLVM project.</a:t>
            </a:r>
            <a:endParaRPr/>
          </a:p>
          <a:p>
            <a:pPr indent="0" lvl="0" marL="0" rtl="0" algn="l">
              <a:lnSpc>
                <a:spcPct val="90000"/>
              </a:lnSpc>
              <a:spcBef>
                <a:spcPts val="1000"/>
              </a:spcBef>
              <a:spcAft>
                <a:spcPts val="0"/>
              </a:spcAft>
              <a:buClr>
                <a:schemeClr val="dk1"/>
              </a:buClr>
              <a:buSzPts val="2800"/>
              <a:buNone/>
            </a:pPr>
            <a:r>
              <a:rPr lang="en-US"/>
              <a:t>• Originally invented to describe the instruction table of a LLVM target.</a:t>
            </a:r>
            <a:endParaRPr/>
          </a:p>
          <a:p>
            <a:pPr indent="0" lvl="1" marL="457200" rtl="0" algn="l">
              <a:lnSpc>
                <a:spcPct val="90000"/>
              </a:lnSpc>
              <a:spcBef>
                <a:spcPts val="500"/>
              </a:spcBef>
              <a:spcAft>
                <a:spcPts val="0"/>
              </a:spcAft>
              <a:buClr>
                <a:schemeClr val="dk1"/>
              </a:buClr>
              <a:buSzPts val="2400"/>
              <a:buNone/>
            </a:pPr>
            <a:r>
              <a:rPr lang="en-US"/>
              <a:t>• Ex. The operands, assembly syntax, and ISel rules for each instruction. </a:t>
            </a:r>
            <a:endParaRPr/>
          </a:p>
          <a:p>
            <a:pPr indent="0" lvl="0" marL="0" rtl="0" algn="l">
              <a:lnSpc>
                <a:spcPct val="90000"/>
              </a:lnSpc>
              <a:spcBef>
                <a:spcPts val="1000"/>
              </a:spcBef>
              <a:spcAft>
                <a:spcPts val="0"/>
              </a:spcAft>
              <a:buClr>
                <a:schemeClr val="dk1"/>
              </a:buClr>
              <a:buSzPts val="2800"/>
              <a:buNone/>
            </a:pPr>
            <a:r>
              <a:rPr lang="en-US"/>
              <a:t>• Now: Used in a wide variety of (completely) different areas inside LLVM.</a:t>
            </a:r>
            <a:endParaRPr/>
          </a:p>
          <a:p>
            <a:pPr indent="0" lvl="1" marL="457200" rtl="0" algn="l">
              <a:lnSpc>
                <a:spcPct val="90000"/>
              </a:lnSpc>
              <a:spcBef>
                <a:spcPts val="500"/>
              </a:spcBef>
              <a:spcAft>
                <a:spcPts val="0"/>
              </a:spcAft>
              <a:buClr>
                <a:schemeClr val="dk1"/>
              </a:buClr>
              <a:buSzPts val="2400"/>
              <a:buNone/>
            </a:pPr>
            <a:r>
              <a:rPr lang="en-US"/>
              <a:t>• Instruction scheduling info.</a:t>
            </a:r>
            <a:endParaRPr/>
          </a:p>
          <a:p>
            <a:pPr indent="0" lvl="1" marL="457200" rtl="0" algn="l">
              <a:lnSpc>
                <a:spcPct val="90000"/>
              </a:lnSpc>
              <a:spcBef>
                <a:spcPts val="500"/>
              </a:spcBef>
              <a:spcAft>
                <a:spcPts val="0"/>
              </a:spcAft>
              <a:buClr>
                <a:schemeClr val="dk1"/>
              </a:buClr>
              <a:buSzPts val="2400"/>
              <a:buNone/>
            </a:pPr>
            <a:r>
              <a:rPr lang="en-US"/>
              <a:t>• Declaring IR attributes.</a:t>
            </a:r>
            <a:endParaRPr/>
          </a:p>
          <a:p>
            <a:pPr indent="0" lvl="1" marL="457200" rtl="0" algn="l">
              <a:lnSpc>
                <a:spcPct val="90000"/>
              </a:lnSpc>
              <a:spcBef>
                <a:spcPts val="500"/>
              </a:spcBef>
              <a:spcAft>
                <a:spcPts val="0"/>
              </a:spcAft>
              <a:buClr>
                <a:schemeClr val="dk1"/>
              </a:buClr>
              <a:buSzPts val="2400"/>
              <a:buNone/>
            </a:pPr>
            <a:r>
              <a:rPr lang="en-US"/>
              <a:t>• LLVM Option subsystem (e.g. Clang’s compiler flags).</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TableGen flow</a:t>
            </a:r>
            <a:endParaRPr/>
          </a:p>
        </p:txBody>
      </p:sp>
      <p:pic>
        <p:nvPicPr>
          <p:cNvPr id="189" name="Google Shape;189;p33"/>
          <p:cNvPicPr preferRelativeResize="0"/>
          <p:nvPr>
            <p:ph idx="1" type="body"/>
          </p:nvPr>
        </p:nvPicPr>
        <p:blipFill rotWithShape="1">
          <a:blip r:embed="rId3">
            <a:alphaModFix/>
          </a:blip>
          <a:srcRect b="0" l="0" r="0" t="0"/>
          <a:stretch/>
        </p:blipFill>
        <p:spPr>
          <a:xfrm>
            <a:off x="1527185" y="1644316"/>
            <a:ext cx="9117580" cy="46421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c9acbe3583_0_6"/>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TableGen usage in the source code</a:t>
            </a:r>
            <a:endParaRPr/>
          </a:p>
        </p:txBody>
      </p:sp>
      <p:pic>
        <p:nvPicPr>
          <p:cNvPr id="196" name="Google Shape;196;g2c9acbe3583_0_6"/>
          <p:cNvPicPr preferRelativeResize="0"/>
          <p:nvPr/>
        </p:nvPicPr>
        <p:blipFill>
          <a:blip r:embed="rId3">
            <a:alphaModFix/>
          </a:blip>
          <a:stretch>
            <a:fillRect/>
          </a:stretch>
        </p:blipFill>
        <p:spPr>
          <a:xfrm>
            <a:off x="9762652" y="0"/>
            <a:ext cx="2429347" cy="6858000"/>
          </a:xfrm>
          <a:prstGeom prst="rect">
            <a:avLst/>
          </a:prstGeom>
          <a:noFill/>
          <a:ln>
            <a:noFill/>
          </a:ln>
        </p:spPr>
      </p:pic>
      <p:sp>
        <p:nvSpPr>
          <p:cNvPr id="197" name="Google Shape;197;g2c9acbe3583_0_6"/>
          <p:cNvSpPr/>
          <p:nvPr/>
        </p:nvSpPr>
        <p:spPr>
          <a:xfrm>
            <a:off x="10252275" y="1965100"/>
            <a:ext cx="7443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 name="Google Shape;198;g2c9acbe3583_0_6"/>
          <p:cNvSpPr/>
          <p:nvPr/>
        </p:nvSpPr>
        <p:spPr>
          <a:xfrm>
            <a:off x="10252275" y="3457325"/>
            <a:ext cx="15582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 name="Google Shape;199;g2c9acbe3583_0_6"/>
          <p:cNvSpPr/>
          <p:nvPr/>
        </p:nvSpPr>
        <p:spPr>
          <a:xfrm>
            <a:off x="10252275" y="3957100"/>
            <a:ext cx="12405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g2c9acbe3583_0_6"/>
          <p:cNvSpPr/>
          <p:nvPr/>
        </p:nvSpPr>
        <p:spPr>
          <a:xfrm>
            <a:off x="10252275" y="6441800"/>
            <a:ext cx="1399500" cy="41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1" name="Google Shape;201;g2c9acbe3583_0_6"/>
          <p:cNvPicPr preferRelativeResize="0"/>
          <p:nvPr>
            <p:ph idx="1" type="body"/>
          </p:nvPr>
        </p:nvPicPr>
        <p:blipFill rotWithShape="1">
          <a:blip r:embed="rId4">
            <a:alphaModFix/>
          </a:blip>
          <a:srcRect b="0" l="0" r="0" t="0"/>
          <a:stretch/>
        </p:blipFill>
        <p:spPr>
          <a:xfrm>
            <a:off x="1786447" y="1770725"/>
            <a:ext cx="6322500" cy="2501400"/>
          </a:xfrm>
          <a:prstGeom prst="rect">
            <a:avLst/>
          </a:prstGeom>
          <a:noFill/>
          <a:ln>
            <a:noFill/>
          </a:ln>
        </p:spPr>
      </p:pic>
      <p:pic>
        <p:nvPicPr>
          <p:cNvPr id="202" name="Google Shape;202;g2c9acbe3583_0_6"/>
          <p:cNvPicPr preferRelativeResize="0"/>
          <p:nvPr/>
        </p:nvPicPr>
        <p:blipFill>
          <a:blip r:embed="rId5">
            <a:alphaModFix/>
          </a:blip>
          <a:stretch>
            <a:fillRect/>
          </a:stretch>
        </p:blipFill>
        <p:spPr>
          <a:xfrm>
            <a:off x="221875" y="4474125"/>
            <a:ext cx="3230212" cy="2281075"/>
          </a:xfrm>
          <a:prstGeom prst="rect">
            <a:avLst/>
          </a:prstGeom>
          <a:noFill/>
          <a:ln>
            <a:noFill/>
          </a:ln>
        </p:spPr>
      </p:pic>
      <p:sp>
        <p:nvSpPr>
          <p:cNvPr id="203" name="Google Shape;203;g2c9acbe3583_0_6"/>
          <p:cNvSpPr txBox="1"/>
          <p:nvPr/>
        </p:nvSpPr>
        <p:spPr>
          <a:xfrm>
            <a:off x="221875" y="3957100"/>
            <a:ext cx="106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CMake</a:t>
            </a:r>
            <a:endParaRPr sz="2100">
              <a:solidFill>
                <a:schemeClr val="dk1"/>
              </a:solidFill>
              <a:latin typeface="Calibri"/>
              <a:ea typeface="Calibri"/>
              <a:cs typeface="Calibri"/>
              <a:sym typeface="Calibri"/>
            </a:endParaRPr>
          </a:p>
        </p:txBody>
      </p:sp>
      <p:sp>
        <p:nvSpPr>
          <p:cNvPr id="204" name="Google Shape;204;g2c9acbe3583_0_6"/>
          <p:cNvSpPr txBox="1"/>
          <p:nvPr/>
        </p:nvSpPr>
        <p:spPr>
          <a:xfrm>
            <a:off x="6242675" y="4272125"/>
            <a:ext cx="179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*.td -&gt; *.inc</a:t>
            </a:r>
            <a:endParaRPr sz="2300">
              <a:solidFill>
                <a:schemeClr val="dk1"/>
              </a:solidFill>
              <a:latin typeface="Calibri"/>
              <a:ea typeface="Calibri"/>
              <a:cs typeface="Calibri"/>
              <a:sym typeface="Calibri"/>
            </a:endParaRPr>
          </a:p>
        </p:txBody>
      </p:sp>
      <p:sp>
        <p:nvSpPr>
          <p:cNvPr id="205" name="Google Shape;205;g2c9acbe3583_0_6"/>
          <p:cNvSpPr txBox="1"/>
          <p:nvPr/>
        </p:nvSpPr>
        <p:spPr>
          <a:xfrm>
            <a:off x="4029450" y="5111250"/>
            <a:ext cx="453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TableGen td file: </a:t>
            </a:r>
            <a:r>
              <a:rPr lang="en-US" sz="1800" u="sng">
                <a:solidFill>
                  <a:schemeClr val="hlink"/>
                </a:solidFill>
                <a:hlinkClick r:id="rId6"/>
              </a:rPr>
              <a:t>AArch64InstrInfo.td</a:t>
            </a:r>
            <a:r>
              <a:rPr lang="en-US" sz="1800"/>
              <a:t> </a:t>
            </a:r>
            <a:endParaRPr sz="1800"/>
          </a:p>
          <a:p>
            <a:pPr indent="0" lvl="0" marL="0" rtl="0" algn="l">
              <a:spcBef>
                <a:spcPts val="0"/>
              </a:spcBef>
              <a:spcAft>
                <a:spcPts val="0"/>
              </a:spcAft>
              <a:buNone/>
            </a:pPr>
            <a:r>
              <a:rPr lang="en-US" sz="1800"/>
              <a:t>Usage in cpp: </a:t>
            </a:r>
            <a:r>
              <a:rPr lang="en-US" sz="1800" u="sng">
                <a:solidFill>
                  <a:schemeClr val="hlink"/>
                </a:solidFill>
                <a:hlinkClick r:id="rId7"/>
              </a:rPr>
              <a:t>AArch64InstrInfo.cpp</a:t>
            </a:r>
            <a:r>
              <a:rPr lang="en-US" sz="1800"/>
              <a:t>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Main CodeGen components</a:t>
            </a:r>
            <a:endParaRPr/>
          </a:p>
        </p:txBody>
      </p:sp>
      <p:sp>
        <p:nvSpPr>
          <p:cNvPr id="211" name="Google Shape;211;p35"/>
          <p:cNvSpPr txBox="1"/>
          <p:nvPr>
            <p:ph idx="1" type="body"/>
          </p:nvPr>
        </p:nvSpPr>
        <p:spPr>
          <a:xfrm>
            <a:off x="571286" y="1523999"/>
            <a:ext cx="11010900" cy="5181600"/>
          </a:xfrm>
          <a:prstGeom prst="rect">
            <a:avLst/>
          </a:prstGeom>
          <a:noFill/>
          <a:ln>
            <a:noFill/>
          </a:ln>
        </p:spPr>
        <p:txBody>
          <a:bodyPr anchorCtr="0" anchor="t" bIns="45700" lIns="91425" spcFirstLastPara="1" rIns="91425" wrap="square" tIns="45700">
            <a:normAutofit fontScale="92500" lnSpcReduction="10000"/>
          </a:bodyPr>
          <a:lstStyle/>
          <a:p>
            <a:pPr indent="-268605" lvl="0" marL="228600" rtl="0" algn="l">
              <a:lnSpc>
                <a:spcPct val="90000"/>
              </a:lnSpc>
              <a:spcBef>
                <a:spcPts val="0"/>
              </a:spcBef>
              <a:spcAft>
                <a:spcPts val="0"/>
              </a:spcAft>
              <a:buClr>
                <a:schemeClr val="dk1"/>
              </a:buClr>
              <a:buSzPct val="100000"/>
              <a:buChar char="•"/>
            </a:pPr>
            <a:r>
              <a:rPr lang="en-US"/>
              <a:t>Abstract target description</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llvm/include/llvm/Target/*</a:t>
            </a:r>
            <a:endParaRPr/>
          </a:p>
          <a:p>
            <a:pPr indent="-268605" lvl="0" marL="228600" rtl="0" algn="l">
              <a:lnSpc>
                <a:spcPct val="90000"/>
              </a:lnSpc>
              <a:spcBef>
                <a:spcPts val="1000"/>
              </a:spcBef>
              <a:spcAft>
                <a:spcPts val="0"/>
              </a:spcAft>
              <a:buClr>
                <a:schemeClr val="dk1"/>
              </a:buClr>
              <a:buSzPct val="100000"/>
              <a:buChar char="•"/>
            </a:pPr>
            <a:r>
              <a:rPr lang="en-US"/>
              <a:t>Classes used to represent the code being generated for any target</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llvm/include/llvm/CodeGen/*</a:t>
            </a:r>
            <a:endParaRPr/>
          </a:p>
          <a:p>
            <a:pPr indent="-268605" lvl="0" marL="228600" rtl="0" algn="l">
              <a:lnSpc>
                <a:spcPct val="90000"/>
              </a:lnSpc>
              <a:spcBef>
                <a:spcPts val="1000"/>
              </a:spcBef>
              <a:spcAft>
                <a:spcPts val="0"/>
              </a:spcAft>
              <a:buClr>
                <a:schemeClr val="dk1"/>
              </a:buClr>
              <a:buSzPct val="100000"/>
              <a:buChar char="•"/>
            </a:pPr>
            <a:r>
              <a:rPr lang="en-US"/>
              <a:t>Classes and algorithms used to represent code at the object file level, MC layer</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llvm/include/llvm/MC/*, llvm/lib/llvm/MC/*</a:t>
            </a:r>
            <a:endParaRPr/>
          </a:p>
          <a:p>
            <a:pPr indent="-268605" lvl="0" marL="228600" rtl="0" algn="l">
              <a:lnSpc>
                <a:spcPct val="90000"/>
              </a:lnSpc>
              <a:spcBef>
                <a:spcPts val="1000"/>
              </a:spcBef>
              <a:spcAft>
                <a:spcPts val="0"/>
              </a:spcAft>
              <a:buClr>
                <a:schemeClr val="dk1"/>
              </a:buClr>
              <a:buSzPct val="100000"/>
              <a:buChar char="•"/>
            </a:pPr>
            <a:r>
              <a:rPr lang="en-US"/>
              <a:t>Target-independent algorithms used to implement various phases of native code generation (reg allocation, scheduling, stack frame representation, etc)</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llvm/lib/CodeGen/*</a:t>
            </a:r>
            <a:endParaRPr/>
          </a:p>
          <a:p>
            <a:pPr indent="-268605" lvl="0" marL="228600" rtl="0" algn="l">
              <a:lnSpc>
                <a:spcPct val="90000"/>
              </a:lnSpc>
              <a:spcBef>
                <a:spcPts val="1000"/>
              </a:spcBef>
              <a:spcAft>
                <a:spcPts val="0"/>
              </a:spcAft>
              <a:buClr>
                <a:schemeClr val="dk1"/>
              </a:buClr>
              <a:buSzPct val="100000"/>
              <a:buChar char="•"/>
            </a:pPr>
            <a:r>
              <a:rPr lang="en-US"/>
              <a:t>Implementation of abstract target description interfaces for particular targets</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llvm/lib/Target/&lt;TargetName&gt;/*</a:t>
            </a:r>
            <a:endParaRPr/>
          </a:p>
          <a:p>
            <a:pPr indent="-268605" lvl="0" marL="228600" rtl="0" algn="l">
              <a:lnSpc>
                <a:spcPct val="90000"/>
              </a:lnSpc>
              <a:spcBef>
                <a:spcPts val="1000"/>
              </a:spcBef>
              <a:spcAft>
                <a:spcPts val="0"/>
              </a:spcAft>
              <a:buClr>
                <a:schemeClr val="dk1"/>
              </a:buClr>
              <a:buSzPct val="100000"/>
              <a:buChar char="•"/>
            </a:pPr>
            <a:r>
              <a:rPr lang="en-US"/>
              <a:t>Generated tablegen files for a target</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&lt;llvm build dir&gt;/llvm/lib/Target/&lt;TargetName&gt;/*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Target description classes</a:t>
            </a:r>
            <a:endParaRPr/>
          </a:p>
        </p:txBody>
      </p:sp>
      <p:sp>
        <p:nvSpPr>
          <p:cNvPr id="217" name="Google Shape;217;p36"/>
          <p:cNvSpPr txBox="1"/>
          <p:nvPr>
            <p:ph idx="1" type="body"/>
          </p:nvPr>
        </p:nvSpPr>
        <p:spPr>
          <a:xfrm>
            <a:off x="571375" y="1673449"/>
            <a:ext cx="11010900" cy="518460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b="1" lang="en-US"/>
              <a:t>TargetMachine </a:t>
            </a:r>
            <a:r>
              <a:rPr lang="en-US"/>
              <a:t>class –</a:t>
            </a:r>
            <a:r>
              <a:rPr b="1" lang="en-US"/>
              <a:t> </a:t>
            </a:r>
            <a:r>
              <a:rPr lang="en-US"/>
              <a:t>API for accessing target-specific instances of various target description classes</a:t>
            </a:r>
            <a:endParaRPr/>
          </a:p>
          <a:p>
            <a:pPr indent="-241934" lvl="0" marL="228600" rtl="0" algn="l">
              <a:lnSpc>
                <a:spcPct val="90000"/>
              </a:lnSpc>
              <a:spcBef>
                <a:spcPts val="1000"/>
              </a:spcBef>
              <a:spcAft>
                <a:spcPts val="0"/>
              </a:spcAft>
              <a:buClr>
                <a:schemeClr val="dk1"/>
              </a:buClr>
              <a:buSzPts val="2800"/>
              <a:buChar char="•"/>
            </a:pPr>
            <a:r>
              <a:rPr b="1" lang="en-US"/>
              <a:t>DataLayout </a:t>
            </a:r>
            <a:r>
              <a:rPr lang="en-US"/>
              <a:t>class –</a:t>
            </a:r>
            <a:r>
              <a:rPr b="1" lang="en-US"/>
              <a:t> </a:t>
            </a:r>
            <a:r>
              <a:rPr lang="en-US"/>
              <a:t>target layout (how data types, structs, pointers lays out in memory) specification API</a:t>
            </a:r>
            <a:endParaRPr/>
          </a:p>
          <a:p>
            <a:pPr indent="-241934" lvl="0" marL="228600" rtl="0" algn="l">
              <a:lnSpc>
                <a:spcPct val="90000"/>
              </a:lnSpc>
              <a:spcBef>
                <a:spcPts val="1000"/>
              </a:spcBef>
              <a:spcAft>
                <a:spcPts val="0"/>
              </a:spcAft>
              <a:buClr>
                <a:schemeClr val="dk1"/>
              </a:buClr>
              <a:buSzPts val="2800"/>
              <a:buChar char="•"/>
            </a:pPr>
            <a:r>
              <a:rPr b="1" lang="en-US"/>
              <a:t>TargetLowering</a:t>
            </a:r>
            <a:r>
              <a:rPr lang="en-US"/>
              <a:t> class – Instruction selection DAG/ISel lowering information</a:t>
            </a:r>
            <a:endParaRPr/>
          </a:p>
          <a:p>
            <a:pPr indent="-241934" lvl="0" marL="228600" rtl="0" algn="l">
              <a:lnSpc>
                <a:spcPct val="90000"/>
              </a:lnSpc>
              <a:spcBef>
                <a:spcPts val="1000"/>
              </a:spcBef>
              <a:spcAft>
                <a:spcPts val="0"/>
              </a:spcAft>
              <a:buClr>
                <a:schemeClr val="dk1"/>
              </a:buClr>
              <a:buSzPts val="2800"/>
              <a:buChar char="•"/>
            </a:pPr>
            <a:r>
              <a:rPr b="1" lang="en-US"/>
              <a:t>TargetRegisterInfo</a:t>
            </a:r>
            <a:r>
              <a:rPr lang="en-US"/>
              <a:t> class – describes the register file and any interactions between registers</a:t>
            </a:r>
            <a:endParaRPr/>
          </a:p>
          <a:p>
            <a:pPr indent="-241934" lvl="0" marL="228600" rtl="0" algn="l">
              <a:lnSpc>
                <a:spcPct val="90000"/>
              </a:lnSpc>
              <a:spcBef>
                <a:spcPts val="1000"/>
              </a:spcBef>
              <a:spcAft>
                <a:spcPts val="0"/>
              </a:spcAft>
              <a:buClr>
                <a:schemeClr val="dk1"/>
              </a:buClr>
              <a:buSzPts val="2800"/>
              <a:buChar char="•"/>
            </a:pPr>
            <a:r>
              <a:rPr b="1" lang="en-US"/>
              <a:t>TargetInstrInfo</a:t>
            </a:r>
            <a:r>
              <a:rPr lang="en-US"/>
              <a:t> class – describes machine instructions</a:t>
            </a:r>
            <a:endParaRPr/>
          </a:p>
          <a:p>
            <a:pPr indent="-241934" lvl="0" marL="228600" rtl="0" algn="l">
              <a:lnSpc>
                <a:spcPct val="90000"/>
              </a:lnSpc>
              <a:spcBef>
                <a:spcPts val="1000"/>
              </a:spcBef>
              <a:spcAft>
                <a:spcPts val="0"/>
              </a:spcAft>
              <a:buClr>
                <a:schemeClr val="dk1"/>
              </a:buClr>
              <a:buSzPts val="2800"/>
              <a:buChar char="•"/>
            </a:pPr>
            <a:r>
              <a:rPr b="1" lang="en-US"/>
              <a:t>TargetFrameLowering</a:t>
            </a:r>
            <a:r>
              <a:rPr lang="en-US"/>
              <a:t> class – provides information about stack frame layout</a:t>
            </a:r>
            <a:endParaRPr/>
          </a:p>
          <a:p>
            <a:pPr indent="-241934" lvl="0" marL="228600" rtl="0" algn="l">
              <a:lnSpc>
                <a:spcPct val="90000"/>
              </a:lnSpc>
              <a:spcBef>
                <a:spcPts val="1000"/>
              </a:spcBef>
              <a:spcAft>
                <a:spcPts val="0"/>
              </a:spcAft>
              <a:buClr>
                <a:schemeClr val="dk1"/>
              </a:buClr>
              <a:buSzPts val="2800"/>
              <a:buChar char="•"/>
            </a:pPr>
            <a:r>
              <a:rPr b="1" lang="en-US"/>
              <a:t>TargetSubtarget </a:t>
            </a:r>
            <a:r>
              <a:rPr lang="en-US"/>
              <a:t>class – provides information about specific chipset of a target chip architecture</a:t>
            </a:r>
            <a:endParaRPr/>
          </a:p>
          <a:p>
            <a:pPr indent="0" lvl="0" marL="0" rtl="0" algn="l">
              <a:lnSpc>
                <a:spcPct val="90000"/>
              </a:lnSpc>
              <a:spcBef>
                <a:spcPts val="1000"/>
              </a:spcBef>
              <a:spcAft>
                <a:spcPts val="0"/>
              </a:spcAft>
              <a:buClr>
                <a:schemeClr val="dk1"/>
              </a:buClr>
              <a:buSzPts val="2800"/>
              <a:buNone/>
            </a:pPr>
            <a:r>
              <a:rPr lang="en-US"/>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Backend code IR transformations</a:t>
            </a:r>
            <a:endParaRPr/>
          </a:p>
        </p:txBody>
      </p:sp>
      <p:sp>
        <p:nvSpPr>
          <p:cNvPr id="223" name="Google Shape;223;p37"/>
          <p:cNvSpPr txBox="1"/>
          <p:nvPr>
            <p:ph idx="1" type="body"/>
          </p:nvPr>
        </p:nvSpPr>
        <p:spPr>
          <a:xfrm>
            <a:off x="571370" y="1673454"/>
            <a:ext cx="6045998"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Instruction selection</a:t>
            </a:r>
            <a:endParaRPr/>
          </a:p>
          <a:p>
            <a:pPr indent="-228600" lvl="0" marL="228600" rtl="0" algn="l">
              <a:lnSpc>
                <a:spcPct val="90000"/>
              </a:lnSpc>
              <a:spcBef>
                <a:spcPts val="1800"/>
              </a:spcBef>
              <a:spcAft>
                <a:spcPts val="0"/>
              </a:spcAft>
              <a:buClr>
                <a:schemeClr val="dk1"/>
              </a:buClr>
              <a:buSzPts val="2800"/>
              <a:buChar char="•"/>
            </a:pPr>
            <a:r>
              <a:rPr lang="en-US"/>
              <a:t>Scheduling and formation</a:t>
            </a:r>
            <a:endParaRPr/>
          </a:p>
          <a:p>
            <a:pPr indent="-228600" lvl="0" marL="228600" rtl="0" algn="l">
              <a:lnSpc>
                <a:spcPct val="90000"/>
              </a:lnSpc>
              <a:spcBef>
                <a:spcPts val="1800"/>
              </a:spcBef>
              <a:spcAft>
                <a:spcPts val="0"/>
              </a:spcAft>
              <a:buClr>
                <a:schemeClr val="dk1"/>
              </a:buClr>
              <a:buSzPts val="2800"/>
              <a:buChar char="•"/>
            </a:pPr>
            <a:r>
              <a:rPr lang="en-US"/>
              <a:t>SSA-based machine code optimizations</a:t>
            </a:r>
            <a:endParaRPr/>
          </a:p>
          <a:p>
            <a:pPr indent="-228600" lvl="0" marL="228600" rtl="0" algn="l">
              <a:lnSpc>
                <a:spcPct val="90000"/>
              </a:lnSpc>
              <a:spcBef>
                <a:spcPts val="1800"/>
              </a:spcBef>
              <a:spcAft>
                <a:spcPts val="0"/>
              </a:spcAft>
              <a:buClr>
                <a:schemeClr val="dk1"/>
              </a:buClr>
              <a:buSzPts val="2800"/>
              <a:buChar char="•"/>
            </a:pPr>
            <a:r>
              <a:rPr lang="en-US"/>
              <a:t>Registers allocation</a:t>
            </a:r>
            <a:endParaRPr/>
          </a:p>
          <a:p>
            <a:pPr indent="-228600" lvl="0" marL="228600" rtl="0" algn="l">
              <a:lnSpc>
                <a:spcPct val="90000"/>
              </a:lnSpc>
              <a:spcBef>
                <a:spcPts val="1800"/>
              </a:spcBef>
              <a:spcAft>
                <a:spcPts val="0"/>
              </a:spcAft>
              <a:buClr>
                <a:schemeClr val="dk1"/>
              </a:buClr>
              <a:buSzPts val="2800"/>
              <a:buChar char="•"/>
            </a:pPr>
            <a:r>
              <a:rPr lang="en-US"/>
              <a:t>Prolog/epilog code insertion</a:t>
            </a:r>
            <a:endParaRPr/>
          </a:p>
          <a:p>
            <a:pPr indent="-228600" lvl="0" marL="228600" rtl="0" algn="l">
              <a:lnSpc>
                <a:spcPct val="90000"/>
              </a:lnSpc>
              <a:spcBef>
                <a:spcPts val="1800"/>
              </a:spcBef>
              <a:spcAft>
                <a:spcPts val="0"/>
              </a:spcAft>
              <a:buClr>
                <a:schemeClr val="dk1"/>
              </a:buClr>
              <a:buSzPts val="2800"/>
              <a:buChar char="•"/>
            </a:pPr>
            <a:r>
              <a:rPr lang="en-US"/>
              <a:t>Late Machine code optimizations</a:t>
            </a:r>
            <a:endParaRPr/>
          </a:p>
          <a:p>
            <a:pPr indent="-228600" lvl="0" marL="228600" rtl="0" algn="l">
              <a:lnSpc>
                <a:spcPct val="90000"/>
              </a:lnSpc>
              <a:spcBef>
                <a:spcPts val="1800"/>
              </a:spcBef>
              <a:spcAft>
                <a:spcPts val="0"/>
              </a:spcAft>
              <a:buClr>
                <a:schemeClr val="dk1"/>
              </a:buClr>
              <a:buSzPts val="2800"/>
              <a:buChar char="•"/>
            </a:pPr>
            <a:r>
              <a:rPr lang="en-US"/>
              <a:t>Code emission</a:t>
            </a:r>
            <a:endParaRPr/>
          </a:p>
        </p:txBody>
      </p:sp>
      <p:sp>
        <p:nvSpPr>
          <p:cNvPr id="224" name="Google Shape;224;p37"/>
          <p:cNvSpPr txBox="1"/>
          <p:nvPr/>
        </p:nvSpPr>
        <p:spPr>
          <a:xfrm>
            <a:off x="6617368" y="1553137"/>
            <a:ext cx="5237742" cy="4574947"/>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LLVM IR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SelectionDAG/MachineDAG/gMIR/MIR</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MachineFunction/MachineBasicBlock/MachineInstr</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MCSymbol/MCSection/MCInst/…</a:t>
            </a:r>
            <a:endParaRPr b="0" i="0" sz="1400" u="none" cap="none" strike="noStrike">
              <a:solidFill>
                <a:srgbClr val="000000"/>
              </a:solidFill>
              <a:latin typeface="Arial"/>
              <a:ea typeface="Arial"/>
              <a:cs typeface="Arial"/>
              <a:sym typeface="Arial"/>
            </a:endParaRPr>
          </a:p>
        </p:txBody>
      </p:sp>
      <p:sp>
        <p:nvSpPr>
          <p:cNvPr id="225" name="Google Shape;225;p37"/>
          <p:cNvSpPr/>
          <p:nvPr/>
        </p:nvSpPr>
        <p:spPr>
          <a:xfrm>
            <a:off x="9111913" y="1900989"/>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p37"/>
          <p:cNvSpPr/>
          <p:nvPr/>
        </p:nvSpPr>
        <p:spPr>
          <a:xfrm>
            <a:off x="9111910" y="2759242"/>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37"/>
          <p:cNvSpPr/>
          <p:nvPr/>
        </p:nvSpPr>
        <p:spPr>
          <a:xfrm>
            <a:off x="9139987" y="4411582"/>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Instruction description in tablegen</a:t>
            </a:r>
            <a:endParaRPr/>
          </a:p>
        </p:txBody>
      </p:sp>
      <p:sp>
        <p:nvSpPr>
          <p:cNvPr id="233" name="Google Shape;233;p38"/>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List of definitions or outputs ('outs')</a:t>
            </a:r>
            <a:endParaRPr/>
          </a:p>
          <a:p>
            <a:pPr indent="-228600" lvl="0" marL="228600" rtl="0" algn="l">
              <a:lnSpc>
                <a:spcPct val="90000"/>
              </a:lnSpc>
              <a:spcBef>
                <a:spcPts val="1000"/>
              </a:spcBef>
              <a:spcAft>
                <a:spcPts val="0"/>
              </a:spcAft>
              <a:buClr>
                <a:schemeClr val="dk1"/>
              </a:buClr>
              <a:buSzPts val="2800"/>
              <a:buChar char="•"/>
            </a:pPr>
            <a:r>
              <a:rPr lang="en-US"/>
              <a:t>List of uses or inputs ('ins')</a:t>
            </a:r>
            <a:endParaRPr/>
          </a:p>
          <a:p>
            <a:pPr indent="-228600" lvl="0" marL="228600" rtl="0" algn="l">
              <a:lnSpc>
                <a:spcPct val="90000"/>
              </a:lnSpc>
              <a:spcBef>
                <a:spcPts val="1000"/>
              </a:spcBef>
              <a:spcAft>
                <a:spcPts val="0"/>
              </a:spcAft>
              <a:buClr>
                <a:schemeClr val="dk1"/>
              </a:buClr>
              <a:buSzPts val="2800"/>
              <a:buChar char="•"/>
            </a:pPr>
            <a:r>
              <a:rPr lang="en-US"/>
              <a:t>Operand class:</a:t>
            </a:r>
            <a:endParaRPr/>
          </a:p>
          <a:p>
            <a:pPr indent="0" lvl="1" marL="457200" rtl="0" algn="l">
              <a:lnSpc>
                <a:spcPct val="90000"/>
              </a:lnSpc>
              <a:spcBef>
                <a:spcPts val="500"/>
              </a:spcBef>
              <a:spcAft>
                <a:spcPts val="0"/>
              </a:spcAft>
              <a:buClr>
                <a:schemeClr val="dk1"/>
              </a:buClr>
              <a:buSzPts val="2400"/>
              <a:buNone/>
            </a:pPr>
            <a:r>
              <a:rPr lang="en-US"/>
              <a:t>– Register class (e.g. GRRegs)</a:t>
            </a:r>
            <a:endParaRPr/>
          </a:p>
          <a:p>
            <a:pPr indent="0" lvl="1" marL="457200" rtl="0" algn="l">
              <a:lnSpc>
                <a:spcPct val="90000"/>
              </a:lnSpc>
              <a:spcBef>
                <a:spcPts val="500"/>
              </a:spcBef>
              <a:spcAft>
                <a:spcPts val="0"/>
              </a:spcAft>
              <a:buClr>
                <a:schemeClr val="dk1"/>
              </a:buClr>
              <a:buSzPts val="2400"/>
              <a:buNone/>
            </a:pPr>
            <a:r>
              <a:rPr lang="en-US"/>
              <a:t>– Immediate (e.g. i32imm)</a:t>
            </a:r>
            <a:endParaRPr/>
          </a:p>
          <a:p>
            <a:pPr indent="0" lvl="1" marL="457200" rtl="0" algn="l">
              <a:lnSpc>
                <a:spcPct val="90000"/>
              </a:lnSpc>
              <a:spcBef>
                <a:spcPts val="500"/>
              </a:spcBef>
              <a:spcAft>
                <a:spcPts val="0"/>
              </a:spcAft>
              <a:buClr>
                <a:schemeClr val="dk1"/>
              </a:buClr>
              <a:buSzPts val="2400"/>
              <a:buNone/>
            </a:pPr>
            <a:r>
              <a:rPr lang="en-US"/>
              <a:t>– More complex operands (e.g. reg + imm for load/store)</a:t>
            </a:r>
            <a:endParaRPr/>
          </a:p>
        </p:txBody>
      </p:sp>
      <p:pic>
        <p:nvPicPr>
          <p:cNvPr id="234" name="Google Shape;234;p38"/>
          <p:cNvPicPr preferRelativeResize="0"/>
          <p:nvPr/>
        </p:nvPicPr>
        <p:blipFill rotWithShape="1">
          <a:blip r:embed="rId3">
            <a:alphaModFix/>
          </a:blip>
          <a:srcRect b="0" l="0" r="0" t="0"/>
          <a:stretch/>
        </p:blipFill>
        <p:spPr>
          <a:xfrm>
            <a:off x="689440" y="4754767"/>
            <a:ext cx="10655221" cy="14936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c9acbe3583_1_14"/>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Instruction selection</a:t>
            </a:r>
            <a:endParaRPr/>
          </a:p>
        </p:txBody>
      </p:sp>
      <p:sp>
        <p:nvSpPr>
          <p:cNvPr id="241" name="Google Shape;241;g2c9acbe3583_1_14"/>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LLVM </a:t>
            </a:r>
            <a:r>
              <a:rPr lang="en-US"/>
              <a:t>provides</a:t>
            </a:r>
            <a:r>
              <a:rPr lang="en-US"/>
              <a:t> several instruction selection frameworks</a:t>
            </a:r>
            <a:endParaRPr/>
          </a:p>
          <a:p>
            <a:pPr indent="-342900" lvl="0" marL="457200" rtl="0" algn="l">
              <a:spcBef>
                <a:spcPts val="1000"/>
              </a:spcBef>
              <a:spcAft>
                <a:spcPts val="0"/>
              </a:spcAft>
              <a:buSzPts val="1800"/>
              <a:buChar char="•"/>
            </a:pPr>
            <a:r>
              <a:rPr lang="en-US"/>
              <a:t>SelectionDAG</a:t>
            </a:r>
            <a:endParaRPr/>
          </a:p>
          <a:p>
            <a:pPr indent="-342900" lvl="0" marL="457200" rtl="0" algn="l">
              <a:spcBef>
                <a:spcPts val="0"/>
              </a:spcBef>
              <a:spcAft>
                <a:spcPts val="0"/>
              </a:spcAft>
              <a:buSzPts val="1800"/>
              <a:buChar char="•"/>
            </a:pPr>
            <a:r>
              <a:rPr lang="en-US"/>
              <a:t>FastISel</a:t>
            </a:r>
            <a:endParaRPr/>
          </a:p>
          <a:p>
            <a:pPr indent="-342900" lvl="0" marL="457200" rtl="0" algn="l">
              <a:spcBef>
                <a:spcPts val="0"/>
              </a:spcBef>
              <a:spcAft>
                <a:spcPts val="0"/>
              </a:spcAft>
              <a:buSzPts val="1800"/>
              <a:buChar char="•"/>
            </a:pPr>
            <a:r>
              <a:rPr lang="en-US"/>
              <a:t>GlobalISel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cf2c07b3a_0_0"/>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Previously…</a:t>
            </a:r>
            <a:endParaRPr/>
          </a:p>
        </p:txBody>
      </p:sp>
      <p:sp>
        <p:nvSpPr>
          <p:cNvPr id="106" name="Google Shape;106;g26cf2c07b3a_0_0"/>
          <p:cNvSpPr/>
          <p:nvPr/>
        </p:nvSpPr>
        <p:spPr>
          <a:xfrm>
            <a:off x="855405" y="1544658"/>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Preprocessing</a:t>
            </a:r>
            <a:endParaRPr b="0" i="0" sz="3200" u="none" cap="none" strike="noStrike">
              <a:solidFill>
                <a:srgbClr val="FFFFFF"/>
              </a:solidFill>
              <a:latin typeface="Helvetica Neue"/>
              <a:ea typeface="Helvetica Neue"/>
              <a:cs typeface="Helvetica Neue"/>
              <a:sym typeface="Helvetica Neue"/>
            </a:endParaRPr>
          </a:p>
        </p:txBody>
      </p:sp>
      <p:sp>
        <p:nvSpPr>
          <p:cNvPr id="107" name="Google Shape;107;g26cf2c07b3a_0_0"/>
          <p:cNvSpPr/>
          <p:nvPr/>
        </p:nvSpPr>
        <p:spPr>
          <a:xfrm>
            <a:off x="855404" y="2098214"/>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Lexical analysis</a:t>
            </a:r>
            <a:endParaRPr b="0" i="0" sz="3200" u="none" cap="none" strike="noStrike">
              <a:solidFill>
                <a:srgbClr val="FFFFFF"/>
              </a:solidFill>
              <a:latin typeface="Helvetica Neue"/>
              <a:ea typeface="Helvetica Neue"/>
              <a:cs typeface="Helvetica Neue"/>
              <a:sym typeface="Helvetica Neue"/>
            </a:endParaRPr>
          </a:p>
        </p:txBody>
      </p:sp>
      <p:sp>
        <p:nvSpPr>
          <p:cNvPr id="108" name="Google Shape;108;g26cf2c07b3a_0_0"/>
          <p:cNvSpPr/>
          <p:nvPr/>
        </p:nvSpPr>
        <p:spPr>
          <a:xfrm>
            <a:off x="855403" y="2651770"/>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Syntax analysis</a:t>
            </a:r>
            <a:endParaRPr b="0" i="0" sz="3200" u="none" cap="none" strike="noStrike">
              <a:solidFill>
                <a:srgbClr val="FFFFFF"/>
              </a:solidFill>
              <a:latin typeface="Helvetica Neue"/>
              <a:ea typeface="Helvetica Neue"/>
              <a:cs typeface="Helvetica Neue"/>
              <a:sym typeface="Helvetica Neue"/>
            </a:endParaRPr>
          </a:p>
        </p:txBody>
      </p:sp>
      <p:sp>
        <p:nvSpPr>
          <p:cNvPr id="109" name="Google Shape;109;g26cf2c07b3a_0_0"/>
          <p:cNvSpPr/>
          <p:nvPr/>
        </p:nvSpPr>
        <p:spPr>
          <a:xfrm>
            <a:off x="855405" y="3213202"/>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Semantic analysis</a:t>
            </a:r>
            <a:endParaRPr b="0" i="0" sz="3200" u="none" cap="none" strike="noStrike">
              <a:solidFill>
                <a:srgbClr val="FFFFFF"/>
              </a:solidFill>
              <a:latin typeface="Helvetica Neue"/>
              <a:ea typeface="Helvetica Neue"/>
              <a:cs typeface="Helvetica Neue"/>
              <a:sym typeface="Helvetica Neue"/>
            </a:endParaRPr>
          </a:p>
        </p:txBody>
      </p:sp>
      <p:sp>
        <p:nvSpPr>
          <p:cNvPr id="110" name="Google Shape;110;g26cf2c07b3a_0_0"/>
          <p:cNvSpPr/>
          <p:nvPr/>
        </p:nvSpPr>
        <p:spPr>
          <a:xfrm>
            <a:off x="855402" y="3774634"/>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IR Generation</a:t>
            </a:r>
            <a:endParaRPr b="0" i="0" sz="3200" u="none" cap="none" strike="noStrike">
              <a:solidFill>
                <a:srgbClr val="FFFFFF"/>
              </a:solidFill>
              <a:latin typeface="Helvetica Neue"/>
              <a:ea typeface="Helvetica Neue"/>
              <a:cs typeface="Helvetica Neue"/>
              <a:sym typeface="Helvetica Neue"/>
            </a:endParaRPr>
          </a:p>
        </p:txBody>
      </p:sp>
      <p:sp>
        <p:nvSpPr>
          <p:cNvPr id="111" name="Google Shape;111;g26cf2c07b3a_0_0"/>
          <p:cNvSpPr/>
          <p:nvPr/>
        </p:nvSpPr>
        <p:spPr>
          <a:xfrm>
            <a:off x="855401" y="4336066"/>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lt1"/>
              </a:buClr>
              <a:buSzPts val="1800"/>
              <a:buFont typeface="Helvetica Neue"/>
              <a:buNone/>
            </a:pPr>
            <a:r>
              <a:rPr b="0" i="0" lang="en-US" sz="1800" u="none" cap="none" strike="noStrike">
                <a:solidFill>
                  <a:schemeClr val="lt1"/>
                </a:solidFill>
                <a:latin typeface="Helvetica Neue"/>
                <a:ea typeface="Helvetica Neue"/>
                <a:cs typeface="Helvetica Neue"/>
                <a:sym typeface="Helvetica Neue"/>
              </a:rPr>
              <a:t>IR Optimization</a:t>
            </a:r>
            <a:endParaRPr b="0" i="0" sz="3200" u="none" cap="none" strike="noStrike">
              <a:solidFill>
                <a:schemeClr val="lt1"/>
              </a:solidFill>
              <a:latin typeface="Helvetica Neue"/>
              <a:ea typeface="Helvetica Neue"/>
              <a:cs typeface="Helvetica Neue"/>
              <a:sym typeface="Helvetica Neue"/>
            </a:endParaRPr>
          </a:p>
        </p:txBody>
      </p:sp>
      <p:sp>
        <p:nvSpPr>
          <p:cNvPr id="112" name="Google Shape;112;g26cf2c07b3a_0_0"/>
          <p:cNvSpPr/>
          <p:nvPr/>
        </p:nvSpPr>
        <p:spPr>
          <a:xfrm>
            <a:off x="855400" y="5443172"/>
            <a:ext cx="2861100" cy="471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Code generation</a:t>
            </a:r>
            <a:endParaRPr b="0" i="0" sz="3200" u="none" cap="none" strike="noStrike">
              <a:solidFill>
                <a:srgbClr val="FFFFFF"/>
              </a:solidFill>
              <a:latin typeface="Helvetica Neue"/>
              <a:ea typeface="Helvetica Neue"/>
              <a:cs typeface="Helvetica Neue"/>
              <a:sym typeface="Helvetica Neue"/>
            </a:endParaRPr>
          </a:p>
        </p:txBody>
      </p:sp>
      <p:sp>
        <p:nvSpPr>
          <p:cNvPr id="113" name="Google Shape;113;g26cf2c07b3a_0_0"/>
          <p:cNvSpPr/>
          <p:nvPr/>
        </p:nvSpPr>
        <p:spPr>
          <a:xfrm>
            <a:off x="855399" y="4889616"/>
            <a:ext cx="2861100" cy="471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Optimization</a:t>
            </a:r>
            <a:endParaRPr b="0" i="0" sz="3200" u="none" cap="none" strike="noStrike">
              <a:solidFill>
                <a:srgbClr val="FFFFFF"/>
              </a:solidFill>
              <a:latin typeface="Helvetica Neue"/>
              <a:ea typeface="Helvetica Neue"/>
              <a:cs typeface="Helvetica Neue"/>
              <a:sym typeface="Helvetica Neue"/>
            </a:endParaRPr>
          </a:p>
        </p:txBody>
      </p:sp>
      <p:sp>
        <p:nvSpPr>
          <p:cNvPr id="114" name="Google Shape;114;g26cf2c07b3a_0_0"/>
          <p:cNvSpPr/>
          <p:nvPr/>
        </p:nvSpPr>
        <p:spPr>
          <a:xfrm>
            <a:off x="6707568" y="2474368"/>
            <a:ext cx="1828800" cy="5949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Frontend</a:t>
            </a:r>
            <a:endParaRPr b="0" i="0" sz="1400" u="none" cap="none" strike="noStrike">
              <a:solidFill>
                <a:srgbClr val="000000"/>
              </a:solidFill>
              <a:latin typeface="Arial"/>
              <a:ea typeface="Arial"/>
              <a:cs typeface="Arial"/>
              <a:sym typeface="Arial"/>
            </a:endParaRPr>
          </a:p>
        </p:txBody>
      </p:sp>
      <p:sp>
        <p:nvSpPr>
          <p:cNvPr id="115" name="Google Shape;115;g26cf2c07b3a_0_0"/>
          <p:cNvSpPr/>
          <p:nvPr/>
        </p:nvSpPr>
        <p:spPr>
          <a:xfrm>
            <a:off x="6478476" y="5064028"/>
            <a:ext cx="2286900" cy="594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Backend</a:t>
            </a:r>
            <a:endParaRPr b="0" i="0" sz="1400" u="none" cap="none" strike="noStrike">
              <a:solidFill>
                <a:srgbClr val="000000"/>
              </a:solidFill>
              <a:latin typeface="Arial"/>
              <a:ea typeface="Arial"/>
              <a:cs typeface="Arial"/>
              <a:sym typeface="Arial"/>
            </a:endParaRPr>
          </a:p>
        </p:txBody>
      </p:sp>
      <p:sp>
        <p:nvSpPr>
          <p:cNvPr id="116" name="Google Shape;116;g26cf2c07b3a_0_0"/>
          <p:cNvSpPr/>
          <p:nvPr/>
        </p:nvSpPr>
        <p:spPr>
          <a:xfrm>
            <a:off x="6478475" y="4241871"/>
            <a:ext cx="2286900" cy="594900"/>
          </a:xfrm>
          <a:prstGeom prst="rect">
            <a:avLst/>
          </a:prstGeom>
          <a:solidFill>
            <a:srgbClr val="8F5DA2"/>
          </a:solidFill>
          <a:ln cap="flat" cmpd="sng" w="25400">
            <a:solidFill>
              <a:srgbClr val="684376"/>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Middle-end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pipeline</a:t>
            </a:r>
            <a:endParaRPr/>
          </a:p>
        </p:txBody>
      </p:sp>
      <p:sp>
        <p:nvSpPr>
          <p:cNvPr id="247" name="Google Shape;247;p40"/>
          <p:cNvSpPr txBox="1"/>
          <p:nvPr>
            <p:ph idx="1" type="body"/>
          </p:nvPr>
        </p:nvSpPr>
        <p:spPr>
          <a:xfrm>
            <a:off x="571370" y="1857938"/>
            <a:ext cx="11010900" cy="4574947"/>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DAG Build phase</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Optimization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Legalize types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Legalize operations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Select instructions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Scheduling and formation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a:t>
            </a:r>
            <a:endParaRPr/>
          </a:p>
        </p:txBody>
      </p:sp>
      <p:pic>
        <p:nvPicPr>
          <p:cNvPr id="253" name="Google Shape;253;p39"/>
          <p:cNvPicPr preferRelativeResize="0"/>
          <p:nvPr>
            <p:ph idx="1" type="body"/>
          </p:nvPr>
        </p:nvPicPr>
        <p:blipFill rotWithShape="1">
          <a:blip r:embed="rId3">
            <a:alphaModFix/>
          </a:blip>
          <a:srcRect b="0" l="0" r="0" t="0"/>
          <a:stretch/>
        </p:blipFill>
        <p:spPr>
          <a:xfrm>
            <a:off x="1753150" y="1523999"/>
            <a:ext cx="7037924" cy="50807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Legacy LLVM backend pipeline</a:t>
            </a:r>
            <a:endParaRPr/>
          </a:p>
        </p:txBody>
      </p:sp>
      <p:pic>
        <p:nvPicPr>
          <p:cNvPr id="259" name="Google Shape;259;p31"/>
          <p:cNvPicPr preferRelativeResize="0"/>
          <p:nvPr>
            <p:ph idx="1" type="body"/>
          </p:nvPr>
        </p:nvPicPr>
        <p:blipFill rotWithShape="1">
          <a:blip r:embed="rId3">
            <a:alphaModFix/>
          </a:blip>
          <a:srcRect b="0" l="0" r="0" t="0"/>
          <a:stretch/>
        </p:blipFill>
        <p:spPr>
          <a:xfrm>
            <a:off x="1706633" y="1673225"/>
            <a:ext cx="8740633" cy="4575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a:t>
            </a:r>
            <a:r>
              <a:rPr lang="en-US"/>
              <a:t>Matching multiple Dag nodes</a:t>
            </a:r>
            <a:endParaRPr/>
          </a:p>
        </p:txBody>
      </p:sp>
      <p:pic>
        <p:nvPicPr>
          <p:cNvPr id="265" name="Google Shape;265;p41"/>
          <p:cNvPicPr preferRelativeResize="0"/>
          <p:nvPr>
            <p:ph idx="1" type="body"/>
          </p:nvPr>
        </p:nvPicPr>
        <p:blipFill rotWithShape="1">
          <a:blip r:embed="rId3">
            <a:alphaModFix/>
          </a:blip>
          <a:srcRect b="0" l="0" r="0" t="0"/>
          <a:stretch/>
        </p:blipFill>
        <p:spPr>
          <a:xfrm>
            <a:off x="1954382" y="1673225"/>
            <a:ext cx="7101386" cy="5063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a:t>
            </a:r>
            <a:r>
              <a:rPr lang="en-US"/>
              <a:t>MachineDAG after legalization and lowering</a:t>
            </a:r>
            <a:endParaRPr/>
          </a:p>
        </p:txBody>
      </p:sp>
      <p:pic>
        <p:nvPicPr>
          <p:cNvPr id="271" name="Google Shape;271;p42"/>
          <p:cNvPicPr preferRelativeResize="0"/>
          <p:nvPr>
            <p:ph idx="1" type="body"/>
          </p:nvPr>
        </p:nvPicPr>
        <p:blipFill rotWithShape="1">
          <a:blip r:embed="rId3">
            <a:alphaModFix/>
          </a:blip>
          <a:srcRect b="0" l="0" r="0" t="0"/>
          <a:stretch/>
        </p:blipFill>
        <p:spPr>
          <a:xfrm>
            <a:off x="1835427" y="1663803"/>
            <a:ext cx="8521146" cy="48974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FastISel: selection path</a:t>
            </a:r>
            <a:endParaRPr/>
          </a:p>
        </p:txBody>
      </p:sp>
      <p:pic>
        <p:nvPicPr>
          <p:cNvPr id="277" name="Google Shape;277;p43"/>
          <p:cNvPicPr preferRelativeResize="0"/>
          <p:nvPr>
            <p:ph idx="1" type="body"/>
          </p:nvPr>
        </p:nvPicPr>
        <p:blipFill rotWithShape="1">
          <a:blip r:embed="rId3">
            <a:alphaModFix/>
          </a:blip>
          <a:srcRect b="0" l="0" r="0" t="0"/>
          <a:stretch/>
        </p:blipFill>
        <p:spPr>
          <a:xfrm>
            <a:off x="5187486" y="1523999"/>
            <a:ext cx="6521400" cy="5117400"/>
          </a:xfrm>
          <a:prstGeom prst="rect">
            <a:avLst/>
          </a:prstGeom>
          <a:noFill/>
          <a:ln>
            <a:noFill/>
          </a:ln>
        </p:spPr>
      </p:pic>
      <p:sp>
        <p:nvSpPr>
          <p:cNvPr id="278" name="Google Shape;278;p43"/>
          <p:cNvSpPr/>
          <p:nvPr/>
        </p:nvSpPr>
        <p:spPr>
          <a:xfrm>
            <a:off x="8884026" y="2283691"/>
            <a:ext cx="1098900" cy="561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43"/>
          <p:cNvSpPr txBox="1"/>
          <p:nvPr/>
        </p:nvSpPr>
        <p:spPr>
          <a:xfrm>
            <a:off x="79400" y="1875775"/>
            <a:ext cx="4982400" cy="3201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Tries to generate code as fast as possible</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Runs at -O0</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Shares a little amount of code with SelectionDAG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Falls back to SelectionDAG if something goes wrong</a:t>
            </a:r>
            <a:endParaRPr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GlobalISel</a:t>
            </a:r>
            <a:endParaRPr/>
          </a:p>
        </p:txBody>
      </p:sp>
      <p:sp>
        <p:nvSpPr>
          <p:cNvPr id="285" name="Google Shape;285;p44"/>
          <p:cNvSpPr txBox="1"/>
          <p:nvPr/>
        </p:nvSpPr>
        <p:spPr>
          <a:xfrm>
            <a:off x="635175" y="1449025"/>
            <a:ext cx="66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The modern way of instruction selection</a:t>
            </a:r>
            <a:endParaRPr sz="2800">
              <a:solidFill>
                <a:schemeClr val="dk1"/>
              </a:solidFill>
              <a:latin typeface="Calibri"/>
              <a:ea typeface="Calibri"/>
              <a:cs typeface="Calibri"/>
              <a:sym typeface="Calibri"/>
            </a:endParaRPr>
          </a:p>
        </p:txBody>
      </p:sp>
      <p:pic>
        <p:nvPicPr>
          <p:cNvPr id="286" name="Google Shape;286;p44"/>
          <p:cNvPicPr preferRelativeResize="0"/>
          <p:nvPr/>
        </p:nvPicPr>
        <p:blipFill>
          <a:blip r:embed="rId3">
            <a:alphaModFix/>
          </a:blip>
          <a:stretch>
            <a:fillRect/>
          </a:stretch>
        </p:blipFill>
        <p:spPr>
          <a:xfrm>
            <a:off x="571375" y="1898075"/>
            <a:ext cx="11278924" cy="4771350"/>
          </a:xfrm>
          <a:prstGeom prst="rect">
            <a:avLst/>
          </a:prstGeom>
          <a:noFill/>
          <a:ln>
            <a:noFill/>
          </a:ln>
        </p:spPr>
      </p:pic>
      <p:sp>
        <p:nvSpPr>
          <p:cNvPr id="287" name="Google Shape;287;p44"/>
          <p:cNvSpPr/>
          <p:nvPr/>
        </p:nvSpPr>
        <p:spPr>
          <a:xfrm>
            <a:off x="571375" y="4247800"/>
            <a:ext cx="11278800" cy="242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Major problems that GlobalISel solves</a:t>
            </a:r>
            <a:endParaRPr/>
          </a:p>
        </p:txBody>
      </p:sp>
      <p:sp>
        <p:nvSpPr>
          <p:cNvPr id="293" name="Google Shape;293;p45"/>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Performance</a:t>
            </a:r>
            <a:r>
              <a:rPr lang="en-US"/>
              <a:t> – SelectionDAG introduces yet another intermediate representation, which has compile-time cost. GlobalISel directly operates on MIR.</a:t>
            </a:r>
            <a:endParaRPr/>
          </a:p>
          <a:p>
            <a:pPr indent="-228600" lvl="0" marL="228600" rtl="0" algn="l">
              <a:lnSpc>
                <a:spcPct val="90000"/>
              </a:lnSpc>
              <a:spcBef>
                <a:spcPts val="1000"/>
              </a:spcBef>
              <a:spcAft>
                <a:spcPts val="0"/>
              </a:spcAft>
              <a:buClr>
                <a:schemeClr val="dk1"/>
              </a:buClr>
              <a:buSzPts val="2800"/>
              <a:buChar char="•"/>
            </a:pPr>
            <a:r>
              <a:rPr b="1" lang="en-US"/>
              <a:t>Granularity</a:t>
            </a:r>
            <a:r>
              <a:rPr lang="en-US"/>
              <a:t> – GlobalISel operates on the whole function, but SelectionDAG and FastISel operate on individual basic blocks.</a:t>
            </a:r>
            <a:endParaRPr/>
          </a:p>
          <a:p>
            <a:pPr indent="-228600" lvl="0" marL="228600" rtl="0" algn="l">
              <a:lnSpc>
                <a:spcPct val="90000"/>
              </a:lnSpc>
              <a:spcBef>
                <a:spcPts val="1000"/>
              </a:spcBef>
              <a:spcAft>
                <a:spcPts val="0"/>
              </a:spcAft>
              <a:buClr>
                <a:schemeClr val="dk1"/>
              </a:buClr>
              <a:buSzPts val="2800"/>
              <a:buChar char="•"/>
            </a:pPr>
            <a:r>
              <a:rPr b="1" lang="en-US"/>
              <a:t>Modularity</a:t>
            </a:r>
            <a:r>
              <a:rPr lang="en-US"/>
              <a:t> - SelectionDAG and FastISel are radically different and share very little code. GlobalISel is built in a way that enables code reuse.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Fallback to SelectionDAG</a:t>
            </a:r>
            <a:endParaRPr/>
          </a:p>
        </p:txBody>
      </p:sp>
      <p:sp>
        <p:nvSpPr>
          <p:cNvPr id="299" name="Google Shape;299;p46"/>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GlobalISel cannot handle some input IR, it falls back to SelectionDAG for that specific function.</a:t>
            </a:r>
            <a:endParaRPr/>
          </a:p>
          <a:p>
            <a:pPr indent="-228600" lvl="0" marL="228600" rtl="0" algn="l">
              <a:lnSpc>
                <a:spcPct val="90000"/>
              </a:lnSpc>
              <a:spcBef>
                <a:spcPts val="1000"/>
              </a:spcBef>
              <a:spcAft>
                <a:spcPts val="0"/>
              </a:spcAft>
              <a:buClr>
                <a:schemeClr val="dk1"/>
              </a:buClr>
              <a:buSzPts val="2800"/>
              <a:buChar char="•"/>
            </a:pPr>
            <a:r>
              <a:rPr lang="en-US"/>
              <a:t>Since fallback mechanism exists, some backends may have partial support for GlobalISel</a:t>
            </a:r>
            <a:endParaRPr/>
          </a:p>
          <a:p>
            <a:pPr indent="-228600" lvl="0" marL="228600" rtl="0" algn="l">
              <a:lnSpc>
                <a:spcPct val="90000"/>
              </a:lnSpc>
              <a:spcBef>
                <a:spcPts val="1000"/>
              </a:spcBef>
              <a:spcAft>
                <a:spcPts val="0"/>
              </a:spcAft>
              <a:buClr>
                <a:schemeClr val="dk1"/>
              </a:buClr>
              <a:buSzPts val="2800"/>
              <a:buChar char="•"/>
            </a:pPr>
            <a:r>
              <a:rPr lang="en-US"/>
              <a:t>Eventual  goal for backends that support GlobalISel is to have no fallback at </a:t>
            </a:r>
            <a:r>
              <a:rPr lang="en-US"/>
              <a:t>all</a:t>
            </a:r>
            <a:endParaRPr/>
          </a:p>
          <a:p>
            <a:pPr indent="-228600" lvl="0" marL="228600" rtl="0" algn="l">
              <a:lnSpc>
                <a:spcPct val="90000"/>
              </a:lnSpc>
              <a:spcBef>
                <a:spcPts val="1000"/>
              </a:spcBef>
              <a:spcAft>
                <a:spcPts val="0"/>
              </a:spcAft>
              <a:buClr>
                <a:schemeClr val="dk1"/>
              </a:buClr>
              <a:buSzPts val="2800"/>
              <a:buChar char="•"/>
            </a:pPr>
            <a:r>
              <a:rPr lang="en-US"/>
              <a:t>Brand-new</a:t>
            </a:r>
            <a:r>
              <a:rPr lang="en-US"/>
              <a:t> backends do not use SelectionDAG at all, so they don’t have this fallback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What backends support GlobalISel</a:t>
            </a:r>
            <a:endParaRPr/>
          </a:p>
        </p:txBody>
      </p:sp>
      <p:sp>
        <p:nvSpPr>
          <p:cNvPr id="305" name="Google Shape;305;p47"/>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AArch64, 2017-…</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Has GlobalISel implementation to some extend (-global-isel compiler flag to force it):</a:t>
            </a:r>
            <a:endParaRPr/>
          </a:p>
          <a:p>
            <a:pPr indent="-228600" lvl="0" marL="228600" rtl="0" algn="l">
              <a:lnSpc>
                <a:spcPct val="90000"/>
              </a:lnSpc>
              <a:spcBef>
                <a:spcPts val="1000"/>
              </a:spcBef>
              <a:spcAft>
                <a:spcPts val="0"/>
              </a:spcAft>
              <a:buClr>
                <a:schemeClr val="dk1"/>
              </a:buClr>
              <a:buSzPts val="2800"/>
              <a:buChar char="•"/>
            </a:pPr>
            <a:r>
              <a:rPr lang="en-US"/>
              <a:t>ARM</a:t>
            </a:r>
            <a:endParaRPr/>
          </a:p>
          <a:p>
            <a:pPr indent="-228600" lvl="0" marL="228600" rtl="0" algn="l">
              <a:lnSpc>
                <a:spcPct val="90000"/>
              </a:lnSpc>
              <a:spcBef>
                <a:spcPts val="1000"/>
              </a:spcBef>
              <a:spcAft>
                <a:spcPts val="0"/>
              </a:spcAft>
              <a:buClr>
                <a:schemeClr val="dk1"/>
              </a:buClr>
              <a:buSzPts val="2800"/>
              <a:buChar char="•"/>
            </a:pPr>
            <a:r>
              <a:rPr lang="en-US"/>
              <a:t>AMDGPU</a:t>
            </a:r>
            <a:endParaRPr/>
          </a:p>
          <a:p>
            <a:pPr indent="-228600" lvl="0" marL="228600" rtl="0" algn="l">
              <a:lnSpc>
                <a:spcPct val="90000"/>
              </a:lnSpc>
              <a:spcBef>
                <a:spcPts val="1000"/>
              </a:spcBef>
              <a:spcAft>
                <a:spcPts val="0"/>
              </a:spcAft>
              <a:buClr>
                <a:schemeClr val="dk1"/>
              </a:buClr>
              <a:buSzPts val="2800"/>
              <a:buChar char="•"/>
            </a:pPr>
            <a:r>
              <a:rPr lang="en-US"/>
              <a:t>SPIRV</a:t>
            </a:r>
            <a:endParaRPr/>
          </a:p>
          <a:p>
            <a:pPr indent="-228600" lvl="0" marL="228600" rtl="0" algn="l">
              <a:lnSpc>
                <a:spcPct val="90000"/>
              </a:lnSpc>
              <a:spcBef>
                <a:spcPts val="1000"/>
              </a:spcBef>
              <a:spcAft>
                <a:spcPts val="0"/>
              </a:spcAft>
              <a:buClr>
                <a:schemeClr val="dk1"/>
              </a:buClr>
              <a:buSzPts val="2800"/>
              <a:buChar char="•"/>
            </a:pPr>
            <a:r>
              <a:rPr lang="en-US"/>
              <a:t>RISCV</a:t>
            </a:r>
            <a:endParaRPr/>
          </a:p>
          <a:p>
            <a:pPr indent="-228600" lvl="0" marL="228600" rtl="0" algn="l">
              <a:lnSpc>
                <a:spcPct val="90000"/>
              </a:lnSpc>
              <a:spcBef>
                <a:spcPts val="1000"/>
              </a:spcBef>
              <a:spcAft>
                <a:spcPts val="0"/>
              </a:spcAft>
              <a:buClr>
                <a:schemeClr val="dk1"/>
              </a:buClr>
              <a:buSzPts val="2800"/>
              <a:buChar char="•"/>
            </a:pPr>
            <a:r>
              <a:rPr lang="en-US"/>
              <a:t>X86 (falls back to SelectionDAG quite often)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c9acbe3583_0_0"/>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Previously and this time</a:t>
            </a:r>
            <a:endParaRPr/>
          </a:p>
        </p:txBody>
      </p:sp>
      <p:sp>
        <p:nvSpPr>
          <p:cNvPr id="123" name="Google Shape;123;g2c9acbe3583_0_0"/>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Before</a:t>
            </a:r>
            <a:endParaRPr/>
          </a:p>
          <a:p>
            <a:pPr indent="-342900" lvl="0" marL="457200" rtl="0" algn="l">
              <a:spcBef>
                <a:spcPts val="1000"/>
              </a:spcBef>
              <a:spcAft>
                <a:spcPts val="0"/>
              </a:spcAft>
              <a:buSzPts val="1800"/>
              <a:buChar char="•"/>
            </a:pPr>
            <a:r>
              <a:rPr lang="en-US"/>
              <a:t>Backends structure in general</a:t>
            </a:r>
            <a:endParaRPr/>
          </a:p>
          <a:p>
            <a:pPr indent="0" lvl="0" marL="0" rtl="0" algn="l">
              <a:spcBef>
                <a:spcPts val="1000"/>
              </a:spcBef>
              <a:spcAft>
                <a:spcPts val="0"/>
              </a:spcAft>
              <a:buNone/>
            </a:pPr>
            <a:r>
              <a:rPr lang="en-US"/>
              <a:t>Today</a:t>
            </a:r>
            <a:endParaRPr/>
          </a:p>
          <a:p>
            <a:pPr indent="-342900" lvl="0" marL="457200" rtl="0" algn="l">
              <a:spcBef>
                <a:spcPts val="1000"/>
              </a:spcBef>
              <a:spcAft>
                <a:spcPts val="0"/>
              </a:spcAft>
              <a:buSzPts val="1800"/>
              <a:buChar char="•"/>
            </a:pPr>
            <a:r>
              <a:rPr lang="en-US"/>
              <a:t>LLVM backend</a:t>
            </a:r>
            <a:endParaRPr/>
          </a:p>
          <a:p>
            <a:pPr indent="-342900" lvl="1" marL="914400" rtl="0" algn="l">
              <a:spcBef>
                <a:spcPts val="0"/>
              </a:spcBef>
              <a:spcAft>
                <a:spcPts val="0"/>
              </a:spcAft>
              <a:buSzPts val="1800"/>
              <a:buChar char="•"/>
            </a:pPr>
            <a:r>
              <a:rPr lang="en-US"/>
              <a:t>Instruction selection (technique overview and comparison)</a:t>
            </a:r>
            <a:endParaRPr/>
          </a:p>
          <a:p>
            <a:pPr indent="-342900" lvl="1" marL="914400" rtl="0" algn="l">
              <a:spcBef>
                <a:spcPts val="0"/>
              </a:spcBef>
              <a:spcAft>
                <a:spcPts val="0"/>
              </a:spcAft>
              <a:buSzPts val="1800"/>
              <a:buChar char="•"/>
            </a:pPr>
            <a:r>
              <a:rPr lang="en-US"/>
              <a:t>Backend-specific IRs</a:t>
            </a:r>
            <a:endParaRPr/>
          </a:p>
          <a:p>
            <a:pPr indent="-342900" lvl="1" marL="914400" rtl="0" algn="l">
              <a:spcBef>
                <a:spcPts val="0"/>
              </a:spcBef>
              <a:spcAft>
                <a:spcPts val="0"/>
              </a:spcAft>
              <a:buSzPts val="1800"/>
              <a:buChar char="•"/>
            </a:pPr>
            <a:r>
              <a:rPr lang="en-US"/>
              <a:t>Register allocation &amp; instruction scheduling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c9acbe3583_1_49"/>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a:t>
            </a:r>
            <a:endParaRPr/>
          </a:p>
        </p:txBody>
      </p:sp>
      <p:sp>
        <p:nvSpPr>
          <p:cNvPr id="312" name="Google Shape;312;g2c9acbe3583_1_49"/>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Generic MIR (gMIR) is an intermediate representation that shares the same data structures as MachineIR (MIR) but has more relaxed constraints. As the compilation pipeline proceeds, these constraints are gradually tightened until gMIR has become MIR.</a:t>
            </a:r>
            <a:endParaRPr/>
          </a:p>
        </p:txBody>
      </p:sp>
      <p:pic>
        <p:nvPicPr>
          <p:cNvPr id="313" name="Google Shape;313;g2c9acbe3583_1_49"/>
          <p:cNvPicPr preferRelativeResize="0"/>
          <p:nvPr/>
        </p:nvPicPr>
        <p:blipFill rotWithShape="1">
          <a:blip r:embed="rId3">
            <a:alphaModFix/>
          </a:blip>
          <a:srcRect b="-51380" l="0" r="0" t="51380"/>
          <a:stretch/>
        </p:blipFill>
        <p:spPr>
          <a:xfrm>
            <a:off x="456538" y="4547975"/>
            <a:ext cx="11278924" cy="4771350"/>
          </a:xfrm>
          <a:prstGeom prst="rect">
            <a:avLst/>
          </a:prstGeom>
          <a:noFill/>
          <a:ln>
            <a:noFill/>
          </a:ln>
        </p:spPr>
      </p:pic>
      <p:cxnSp>
        <p:nvCxnSpPr>
          <p:cNvPr id="314" name="Google Shape;314;g2c9acbe3583_1_49"/>
          <p:cNvCxnSpPr/>
          <p:nvPr/>
        </p:nvCxnSpPr>
        <p:spPr>
          <a:xfrm>
            <a:off x="2947650" y="4515750"/>
            <a:ext cx="8426100" cy="198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g2c9acbe3583_1_49"/>
          <p:cNvSpPr txBox="1"/>
          <p:nvPr/>
        </p:nvSpPr>
        <p:spPr>
          <a:xfrm>
            <a:off x="3979825" y="3992550"/>
            <a:ext cx="610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gMIR is being gradually lowered to MIR</a:t>
            </a:r>
            <a:endParaRPr sz="2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c9acbe3583_1_102"/>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MIR</a:t>
            </a:r>
            <a:endParaRPr/>
          </a:p>
        </p:txBody>
      </p:sp>
      <p:sp>
        <p:nvSpPr>
          <p:cNvPr id="322" name="Google Shape;322;g2c9acbe3583_1_102"/>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At the high-level, LLVM code is translated to a machine specific representation formed out of </a:t>
            </a:r>
            <a:r>
              <a:rPr lang="en-US">
                <a:latin typeface="Consolas"/>
                <a:ea typeface="Consolas"/>
                <a:cs typeface="Consolas"/>
                <a:sym typeface="Consolas"/>
              </a:rPr>
              <a:t>MachineFunction</a:t>
            </a:r>
            <a:r>
              <a:rPr lang="en-US"/>
              <a:t>, </a:t>
            </a:r>
            <a:r>
              <a:rPr lang="en-US">
                <a:latin typeface="Consolas"/>
                <a:ea typeface="Consolas"/>
                <a:cs typeface="Consolas"/>
                <a:sym typeface="Consolas"/>
              </a:rPr>
              <a:t>MachineBasicBlock</a:t>
            </a:r>
            <a:r>
              <a:rPr lang="en-US"/>
              <a:t>, and </a:t>
            </a:r>
            <a:r>
              <a:rPr lang="en-US">
                <a:latin typeface="Consolas"/>
                <a:ea typeface="Consolas"/>
                <a:cs typeface="Consolas"/>
                <a:sym typeface="Consolas"/>
              </a:rPr>
              <a:t>MachineInstr</a:t>
            </a:r>
            <a:r>
              <a:rPr lang="en-US"/>
              <a:t> instances (defined in </a:t>
            </a:r>
            <a:r>
              <a:rPr lang="en-US">
                <a:latin typeface="Consolas"/>
                <a:ea typeface="Consolas"/>
                <a:cs typeface="Consolas"/>
                <a:sym typeface="Consolas"/>
              </a:rPr>
              <a:t>include/llvm/CodeGen</a:t>
            </a:r>
            <a:r>
              <a:rPr lang="en-US"/>
              <a:t>).</a:t>
            </a:r>
            <a:br>
              <a:rPr lang="en-US"/>
            </a:br>
            <a:r>
              <a:rPr lang="en-US"/>
              <a:t>This representation is</a:t>
            </a:r>
            <a:endParaRPr/>
          </a:p>
          <a:p>
            <a:pPr indent="-342900" lvl="0" marL="457200" rtl="0" algn="l">
              <a:spcBef>
                <a:spcPts val="1000"/>
              </a:spcBef>
              <a:spcAft>
                <a:spcPts val="0"/>
              </a:spcAft>
              <a:buSzPts val="1800"/>
              <a:buChar char="•"/>
            </a:pPr>
            <a:r>
              <a:rPr lang="en-US"/>
              <a:t>completely target agnostic, representing instructions in their most abstract form: an opcode and a series of operands.</a:t>
            </a:r>
            <a:endParaRPr/>
          </a:p>
          <a:p>
            <a:pPr indent="-342900" lvl="0" marL="457200" rtl="0" algn="l">
              <a:spcBef>
                <a:spcPts val="0"/>
              </a:spcBef>
              <a:spcAft>
                <a:spcPts val="0"/>
              </a:spcAft>
              <a:buSzPts val="1800"/>
              <a:buChar char="•"/>
            </a:pPr>
            <a:r>
              <a:rPr lang="en-US"/>
              <a:t>designed to support both an SSA representation for machine code, and a register allocated, non-SSA form.</a:t>
            </a:r>
            <a:endParaRPr/>
          </a:p>
          <a:p>
            <a:pPr indent="0" lvl="0" marL="0" rtl="0" algn="l">
              <a:spcBef>
                <a:spcPts val="1000"/>
              </a:spcBef>
              <a:spcAft>
                <a:spcPts val="0"/>
              </a:spcAft>
              <a:buNone/>
            </a:pPr>
            <a:r>
              <a:rPr b="1" lang="en-US"/>
              <a:t>MIR</a:t>
            </a:r>
            <a:r>
              <a:rPr lang="en-US"/>
              <a:t> is a human-readable serialization format that is used to represent LLVM’s machine specific intermediate representation.</a:t>
            </a:r>
            <a:endParaRPr/>
          </a:p>
          <a:p>
            <a:pPr indent="0" lvl="0" marL="0" rtl="0" algn="l">
              <a:spcBef>
                <a:spcPts val="1000"/>
              </a:spcBef>
              <a:spcAft>
                <a:spcPts val="0"/>
              </a:spcAft>
              <a:buNone/>
            </a:pPr>
            <a:r>
              <a:rPr lang="en-US"/>
              <a:t>Language reference: </a:t>
            </a:r>
            <a:r>
              <a:rPr lang="en-US" u="sng">
                <a:solidFill>
                  <a:schemeClr val="hlink"/>
                </a:solidFill>
                <a:hlinkClick r:id="rId3"/>
              </a:rPr>
              <a:t>https://llvm.org/docs/MIRLangRef.html</a:t>
            </a: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Изображение выглядит как текст&#10;&#10;Автоматически созданное описание" id="327" name="Google Shape;327;p48"/>
          <p:cNvPicPr preferRelativeResize="0"/>
          <p:nvPr>
            <p:ph idx="1" type="body"/>
          </p:nvPr>
        </p:nvPicPr>
        <p:blipFill rotWithShape="1">
          <a:blip r:embed="rId3">
            <a:alphaModFix/>
          </a:blip>
          <a:srcRect b="0" l="0" r="0" t="0"/>
          <a:stretch/>
        </p:blipFill>
        <p:spPr>
          <a:xfrm>
            <a:off x="0" y="2512"/>
            <a:ext cx="12175491" cy="6855488"/>
          </a:xfrm>
          <a:prstGeom prst="rect">
            <a:avLst/>
          </a:prstGeom>
          <a:noFill/>
          <a:ln>
            <a:noFill/>
          </a:ln>
        </p:spPr>
      </p:pic>
      <p:sp>
        <p:nvSpPr>
          <p:cNvPr id="328" name="Google Shape;328;p48"/>
          <p:cNvSpPr txBox="1"/>
          <p:nvPr/>
        </p:nvSpPr>
        <p:spPr>
          <a:xfrm>
            <a:off x="462225" y="6112804"/>
            <a:ext cx="10540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Изображение выглядит как текст&#10;&#10;Автоматически созданное описание" id="333" name="Google Shape;333;p49"/>
          <p:cNvPicPr preferRelativeResize="0"/>
          <p:nvPr>
            <p:ph idx="1" type="body"/>
          </p:nvPr>
        </p:nvPicPr>
        <p:blipFill rotWithShape="1">
          <a:blip r:embed="rId3">
            <a:alphaModFix/>
          </a:blip>
          <a:srcRect b="0" l="0" r="0" t="0"/>
          <a:stretch/>
        </p:blipFill>
        <p:spPr>
          <a:xfrm>
            <a:off x="0" y="0"/>
            <a:ext cx="12179952" cy="6858000"/>
          </a:xfrm>
          <a:prstGeom prst="rect">
            <a:avLst/>
          </a:prstGeom>
          <a:noFill/>
          <a:ln>
            <a:noFill/>
          </a:ln>
        </p:spPr>
      </p:pic>
      <p:sp>
        <p:nvSpPr>
          <p:cNvPr id="334" name="Google Shape;334;p49"/>
          <p:cNvSpPr/>
          <p:nvPr/>
        </p:nvSpPr>
        <p:spPr>
          <a:xfrm>
            <a:off x="1435768" y="5702968"/>
            <a:ext cx="9376611" cy="37699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49"/>
          <p:cNvSpPr txBox="1"/>
          <p:nvPr/>
        </p:nvSpPr>
        <p:spPr>
          <a:xfrm>
            <a:off x="462225" y="6112804"/>
            <a:ext cx="10540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c9acbe3583_1_68"/>
          <p:cNvSpPr txBox="1"/>
          <p:nvPr>
            <p:ph type="title"/>
          </p:nvPr>
        </p:nvSpPr>
        <p:spPr>
          <a:xfrm>
            <a:off x="7032370" y="22415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 showcase</a:t>
            </a:r>
            <a:endParaRPr/>
          </a:p>
        </p:txBody>
      </p:sp>
      <p:pic>
        <p:nvPicPr>
          <p:cNvPr id="342" name="Google Shape;342;g2c9acbe3583_1_68"/>
          <p:cNvPicPr preferRelativeResize="0"/>
          <p:nvPr/>
        </p:nvPicPr>
        <p:blipFill>
          <a:blip r:embed="rId3">
            <a:alphaModFix/>
          </a:blip>
          <a:stretch>
            <a:fillRect/>
          </a:stretch>
        </p:blipFill>
        <p:spPr>
          <a:xfrm>
            <a:off x="42800" y="0"/>
            <a:ext cx="5247099" cy="2777424"/>
          </a:xfrm>
          <a:prstGeom prst="rect">
            <a:avLst/>
          </a:prstGeom>
          <a:noFill/>
          <a:ln>
            <a:noFill/>
          </a:ln>
        </p:spPr>
      </p:pic>
      <p:pic>
        <p:nvPicPr>
          <p:cNvPr id="343" name="Google Shape;343;g2c9acbe3583_1_68"/>
          <p:cNvPicPr preferRelativeResize="0"/>
          <p:nvPr/>
        </p:nvPicPr>
        <p:blipFill>
          <a:blip r:embed="rId4">
            <a:alphaModFix/>
          </a:blip>
          <a:stretch>
            <a:fillRect/>
          </a:stretch>
        </p:blipFill>
        <p:spPr>
          <a:xfrm>
            <a:off x="5932000" y="2140437"/>
            <a:ext cx="6259999" cy="4674336"/>
          </a:xfrm>
          <a:prstGeom prst="rect">
            <a:avLst/>
          </a:prstGeom>
          <a:noFill/>
          <a:ln>
            <a:noFill/>
          </a:ln>
        </p:spPr>
      </p:pic>
      <p:pic>
        <p:nvPicPr>
          <p:cNvPr id="344" name="Google Shape;344;g2c9acbe3583_1_68"/>
          <p:cNvPicPr preferRelativeResize="0"/>
          <p:nvPr/>
        </p:nvPicPr>
        <p:blipFill>
          <a:blip r:embed="rId5">
            <a:alphaModFix/>
          </a:blip>
          <a:stretch>
            <a:fillRect/>
          </a:stretch>
        </p:blipFill>
        <p:spPr>
          <a:xfrm>
            <a:off x="0" y="2858325"/>
            <a:ext cx="6187573" cy="3999675"/>
          </a:xfrm>
          <a:prstGeom prst="rect">
            <a:avLst/>
          </a:prstGeom>
          <a:noFill/>
          <a:ln>
            <a:noFill/>
          </a:ln>
        </p:spPr>
      </p:pic>
      <p:sp>
        <p:nvSpPr>
          <p:cNvPr id="345" name="Google Shape;345;g2c9acbe3583_1_68"/>
          <p:cNvSpPr txBox="1"/>
          <p:nvPr/>
        </p:nvSpPr>
        <p:spPr>
          <a:xfrm>
            <a:off x="3334725" y="1965100"/>
            <a:ext cx="17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LLVM IR</a:t>
            </a:r>
            <a:endParaRPr sz="2800">
              <a:solidFill>
                <a:schemeClr val="lt1"/>
              </a:solidFill>
              <a:latin typeface="Calibri"/>
              <a:ea typeface="Calibri"/>
              <a:cs typeface="Calibri"/>
              <a:sym typeface="Calibri"/>
            </a:endParaRPr>
          </a:p>
        </p:txBody>
      </p:sp>
      <p:sp>
        <p:nvSpPr>
          <p:cNvPr id="346" name="Google Shape;346;g2c9acbe3583_1_68"/>
          <p:cNvSpPr txBox="1"/>
          <p:nvPr/>
        </p:nvSpPr>
        <p:spPr>
          <a:xfrm>
            <a:off x="3487125" y="3308475"/>
            <a:ext cx="21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gMIR</a:t>
            </a:r>
            <a:endParaRPr sz="2800">
              <a:solidFill>
                <a:schemeClr val="lt1"/>
              </a:solidFill>
              <a:latin typeface="Calibri"/>
              <a:ea typeface="Calibri"/>
              <a:cs typeface="Calibri"/>
              <a:sym typeface="Calibri"/>
            </a:endParaRPr>
          </a:p>
        </p:txBody>
      </p:sp>
      <p:sp>
        <p:nvSpPr>
          <p:cNvPr id="347" name="Google Shape;347;g2c9acbe3583_1_68"/>
          <p:cNvSpPr txBox="1"/>
          <p:nvPr/>
        </p:nvSpPr>
        <p:spPr>
          <a:xfrm>
            <a:off x="9733325" y="2777425"/>
            <a:ext cx="184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MIR</a:t>
            </a:r>
            <a:endParaRPr sz="2800">
              <a:solidFill>
                <a:schemeClr val="lt1"/>
              </a:solidFill>
              <a:latin typeface="Calibri"/>
              <a:ea typeface="Calibri"/>
              <a:cs typeface="Calibri"/>
              <a:sym typeface="Calibri"/>
            </a:endParaRPr>
          </a:p>
        </p:txBody>
      </p:sp>
      <p:pic>
        <p:nvPicPr>
          <p:cNvPr id="348" name="Google Shape;348;g2c9acbe3583_1_68"/>
          <p:cNvPicPr preferRelativeResize="0"/>
          <p:nvPr/>
        </p:nvPicPr>
        <p:blipFill>
          <a:blip r:embed="rId6">
            <a:alphaModFix/>
          </a:blip>
          <a:stretch>
            <a:fillRect/>
          </a:stretch>
        </p:blipFill>
        <p:spPr>
          <a:xfrm>
            <a:off x="6039626" y="1012600"/>
            <a:ext cx="4915798" cy="952500"/>
          </a:xfrm>
          <a:prstGeom prst="rect">
            <a:avLst/>
          </a:prstGeom>
          <a:noFill/>
          <a:ln>
            <a:noFill/>
          </a:ln>
        </p:spPr>
      </p:pic>
      <p:sp>
        <p:nvSpPr>
          <p:cNvPr id="349" name="Google Shape;349;g2c9acbe3583_1_68"/>
          <p:cNvSpPr txBox="1"/>
          <p:nvPr/>
        </p:nvSpPr>
        <p:spPr>
          <a:xfrm>
            <a:off x="10126775" y="1350725"/>
            <a:ext cx="82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C++</a:t>
            </a:r>
            <a:endParaRPr sz="2800">
              <a:solidFill>
                <a:schemeClr val="lt1"/>
              </a:solidFill>
              <a:latin typeface="Calibri"/>
              <a:ea typeface="Calibri"/>
              <a:cs typeface="Calibri"/>
              <a:sym typeface="Calibri"/>
            </a:endParaRPr>
          </a:p>
        </p:txBody>
      </p:sp>
      <p:cxnSp>
        <p:nvCxnSpPr>
          <p:cNvPr id="350" name="Google Shape;350;g2c9acbe3583_1_68"/>
          <p:cNvCxnSpPr>
            <a:stCxn id="348" idx="1"/>
          </p:cNvCxnSpPr>
          <p:nvPr/>
        </p:nvCxnSpPr>
        <p:spPr>
          <a:xfrm flipH="1">
            <a:off x="5289926" y="1488850"/>
            <a:ext cx="749700" cy="5100"/>
          </a:xfrm>
          <a:prstGeom prst="straightConnector1">
            <a:avLst/>
          </a:prstGeom>
          <a:noFill/>
          <a:ln cap="flat" cmpd="sng" w="9525">
            <a:solidFill>
              <a:srgbClr val="FF0000"/>
            </a:solidFill>
            <a:prstDash val="solid"/>
            <a:round/>
            <a:headEnd len="med" w="med" type="none"/>
            <a:tailEnd len="med" w="med" type="triangle"/>
          </a:ln>
        </p:spPr>
      </p:cxnSp>
      <p:cxnSp>
        <p:nvCxnSpPr>
          <p:cNvPr id="351" name="Google Shape;351;g2c9acbe3583_1_68"/>
          <p:cNvCxnSpPr/>
          <p:nvPr/>
        </p:nvCxnSpPr>
        <p:spPr>
          <a:xfrm>
            <a:off x="2798775" y="2421650"/>
            <a:ext cx="327600" cy="804000"/>
          </a:xfrm>
          <a:prstGeom prst="straightConnector1">
            <a:avLst/>
          </a:prstGeom>
          <a:noFill/>
          <a:ln cap="flat" cmpd="sng" w="9525">
            <a:solidFill>
              <a:srgbClr val="FF0000"/>
            </a:solidFill>
            <a:prstDash val="solid"/>
            <a:round/>
            <a:headEnd len="med" w="med" type="none"/>
            <a:tailEnd len="med" w="med" type="triangle"/>
          </a:ln>
        </p:spPr>
      </p:cxnSp>
      <p:cxnSp>
        <p:nvCxnSpPr>
          <p:cNvPr id="352" name="Google Shape;352;g2c9acbe3583_1_68"/>
          <p:cNvCxnSpPr/>
          <p:nvPr/>
        </p:nvCxnSpPr>
        <p:spPr>
          <a:xfrm flipH="1" rot="10800000">
            <a:off x="5538000" y="3473600"/>
            <a:ext cx="734400" cy="575700"/>
          </a:xfrm>
          <a:prstGeom prst="straightConnector1">
            <a:avLst/>
          </a:prstGeom>
          <a:noFill/>
          <a:ln cap="flat" cmpd="sng" w="9525">
            <a:solidFill>
              <a:srgbClr val="FF0000"/>
            </a:solidFill>
            <a:prstDash val="solid"/>
            <a:round/>
            <a:headEnd len="med" w="med" type="none"/>
            <a:tailEnd len="med" w="med" type="triangle"/>
          </a:ln>
        </p:spPr>
      </p:cxnSp>
      <p:sp>
        <p:nvSpPr>
          <p:cNvPr id="353" name="Google Shape;353;g2c9acbe3583_1_68"/>
          <p:cNvSpPr txBox="1"/>
          <p:nvPr/>
        </p:nvSpPr>
        <p:spPr>
          <a:xfrm>
            <a:off x="5498300" y="0"/>
            <a:ext cx="571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collected for AArch64 architecture</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c9acbe3583_1_57"/>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 showcase</a:t>
            </a:r>
            <a:endParaRPr/>
          </a:p>
        </p:txBody>
      </p:sp>
      <p:sp>
        <p:nvSpPr>
          <p:cNvPr id="360" name="Google Shape;360;g2c9acbe3583_1_57"/>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 -&gt; LLVM IR: </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LLVM IR -&gt; gMIR:</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LLVM IR -&gt; MIR:</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C++ -&gt; AArch64 asm:</a:t>
            </a:r>
            <a:endParaRPr/>
          </a:p>
        </p:txBody>
      </p:sp>
      <p:grpSp>
        <p:nvGrpSpPr>
          <p:cNvPr id="361" name="Google Shape;361;g2c9acbe3583_1_57"/>
          <p:cNvGrpSpPr/>
          <p:nvPr/>
        </p:nvGrpSpPr>
        <p:grpSpPr>
          <a:xfrm>
            <a:off x="4251300" y="1730738"/>
            <a:ext cx="5188500" cy="445275"/>
            <a:chOff x="289925" y="5611838"/>
            <a:chExt cx="5188500" cy="445275"/>
          </a:xfrm>
        </p:grpSpPr>
        <p:sp>
          <p:nvSpPr>
            <p:cNvPr id="362" name="Google Shape;362;g2c9acbe3583_1_57"/>
            <p:cNvSpPr/>
            <p:nvPr/>
          </p:nvSpPr>
          <p:spPr>
            <a:xfrm>
              <a:off x="289925" y="5611850"/>
              <a:ext cx="51885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00000"/>
                </a:solidFill>
              </a:endParaRPr>
            </a:p>
          </p:txBody>
        </p:sp>
        <p:pic>
          <p:nvPicPr>
            <p:cNvPr id="363" name="Google Shape;363;g2c9acbe3583_1_57"/>
            <p:cNvPicPr preferRelativeResize="0"/>
            <p:nvPr/>
          </p:nvPicPr>
          <p:blipFill>
            <a:blip r:embed="rId3">
              <a:alphaModFix/>
            </a:blip>
            <a:stretch>
              <a:fillRect/>
            </a:stretch>
          </p:blipFill>
          <p:spPr>
            <a:xfrm>
              <a:off x="289925" y="5611838"/>
              <a:ext cx="445275" cy="445275"/>
            </a:xfrm>
            <a:prstGeom prst="rect">
              <a:avLst/>
            </a:prstGeom>
            <a:noFill/>
            <a:ln>
              <a:noFill/>
            </a:ln>
          </p:spPr>
        </p:pic>
        <p:sp>
          <p:nvSpPr>
            <p:cNvPr id="364" name="Google Shape;364;g2c9acbe3583_1_57"/>
            <p:cNvSpPr/>
            <p:nvPr/>
          </p:nvSpPr>
          <p:spPr>
            <a:xfrm>
              <a:off x="777375" y="5611850"/>
              <a:ext cx="47010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2400"/>
                <a:buFont typeface="Arial"/>
                <a:buNone/>
              </a:pPr>
              <a:r>
                <a:rPr lang="en-US" sz="2400" u="sng">
                  <a:solidFill>
                    <a:schemeClr val="hlink"/>
                  </a:solidFill>
                  <a:hlinkClick r:id="rId4"/>
                </a:rPr>
                <a:t>https://godbolt.org/z/T65on9G38</a:t>
              </a:r>
              <a:r>
                <a:rPr lang="en-US" sz="2400"/>
                <a:t> </a:t>
              </a:r>
              <a:endParaRPr sz="2400"/>
            </a:p>
          </p:txBody>
        </p:sp>
      </p:grpSp>
      <p:grpSp>
        <p:nvGrpSpPr>
          <p:cNvPr id="365" name="Google Shape;365;g2c9acbe3583_1_57"/>
          <p:cNvGrpSpPr/>
          <p:nvPr/>
        </p:nvGrpSpPr>
        <p:grpSpPr>
          <a:xfrm>
            <a:off x="4251300" y="2749088"/>
            <a:ext cx="5188500" cy="445275"/>
            <a:chOff x="289925" y="5611838"/>
            <a:chExt cx="5188500" cy="445275"/>
          </a:xfrm>
        </p:grpSpPr>
        <p:sp>
          <p:nvSpPr>
            <p:cNvPr id="366" name="Google Shape;366;g2c9acbe3583_1_57"/>
            <p:cNvSpPr/>
            <p:nvPr/>
          </p:nvSpPr>
          <p:spPr>
            <a:xfrm>
              <a:off x="289925" y="5611850"/>
              <a:ext cx="51885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00000"/>
                </a:solidFill>
              </a:endParaRPr>
            </a:p>
          </p:txBody>
        </p:sp>
        <p:pic>
          <p:nvPicPr>
            <p:cNvPr id="367" name="Google Shape;367;g2c9acbe3583_1_57"/>
            <p:cNvPicPr preferRelativeResize="0"/>
            <p:nvPr/>
          </p:nvPicPr>
          <p:blipFill>
            <a:blip r:embed="rId3">
              <a:alphaModFix/>
            </a:blip>
            <a:stretch>
              <a:fillRect/>
            </a:stretch>
          </p:blipFill>
          <p:spPr>
            <a:xfrm>
              <a:off x="289925" y="5611838"/>
              <a:ext cx="445275" cy="445275"/>
            </a:xfrm>
            <a:prstGeom prst="rect">
              <a:avLst/>
            </a:prstGeom>
            <a:noFill/>
            <a:ln>
              <a:noFill/>
            </a:ln>
          </p:spPr>
        </p:pic>
        <p:sp>
          <p:nvSpPr>
            <p:cNvPr id="368" name="Google Shape;368;g2c9acbe3583_1_57"/>
            <p:cNvSpPr/>
            <p:nvPr/>
          </p:nvSpPr>
          <p:spPr>
            <a:xfrm>
              <a:off x="777375" y="5611850"/>
              <a:ext cx="47010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2400"/>
                <a:buFont typeface="Arial"/>
                <a:buNone/>
              </a:pPr>
              <a:r>
                <a:rPr lang="en-US" sz="2400" u="sng">
                  <a:solidFill>
                    <a:schemeClr val="hlink"/>
                  </a:solidFill>
                  <a:hlinkClick r:id="rId5"/>
                </a:rPr>
                <a:t>https://godbolt.org/z/99T9v46Eo</a:t>
              </a:r>
              <a:r>
                <a:rPr lang="en-US" sz="2400"/>
                <a:t> </a:t>
              </a:r>
              <a:endParaRPr sz="2400"/>
            </a:p>
          </p:txBody>
        </p:sp>
      </p:grpSp>
      <p:grpSp>
        <p:nvGrpSpPr>
          <p:cNvPr id="369" name="Google Shape;369;g2c9acbe3583_1_57"/>
          <p:cNvGrpSpPr/>
          <p:nvPr/>
        </p:nvGrpSpPr>
        <p:grpSpPr>
          <a:xfrm>
            <a:off x="4251300" y="3767438"/>
            <a:ext cx="5188500" cy="445275"/>
            <a:chOff x="289925" y="5611838"/>
            <a:chExt cx="5188500" cy="445275"/>
          </a:xfrm>
        </p:grpSpPr>
        <p:sp>
          <p:nvSpPr>
            <p:cNvPr id="370" name="Google Shape;370;g2c9acbe3583_1_57"/>
            <p:cNvSpPr/>
            <p:nvPr/>
          </p:nvSpPr>
          <p:spPr>
            <a:xfrm>
              <a:off x="289925" y="5611850"/>
              <a:ext cx="51885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00000"/>
                </a:solidFill>
              </a:endParaRPr>
            </a:p>
          </p:txBody>
        </p:sp>
        <p:pic>
          <p:nvPicPr>
            <p:cNvPr id="371" name="Google Shape;371;g2c9acbe3583_1_57"/>
            <p:cNvPicPr preferRelativeResize="0"/>
            <p:nvPr/>
          </p:nvPicPr>
          <p:blipFill>
            <a:blip r:embed="rId3">
              <a:alphaModFix/>
            </a:blip>
            <a:stretch>
              <a:fillRect/>
            </a:stretch>
          </p:blipFill>
          <p:spPr>
            <a:xfrm>
              <a:off x="289925" y="5611838"/>
              <a:ext cx="445275" cy="445275"/>
            </a:xfrm>
            <a:prstGeom prst="rect">
              <a:avLst/>
            </a:prstGeom>
            <a:noFill/>
            <a:ln>
              <a:noFill/>
            </a:ln>
          </p:spPr>
        </p:pic>
        <p:sp>
          <p:nvSpPr>
            <p:cNvPr id="372" name="Google Shape;372;g2c9acbe3583_1_57"/>
            <p:cNvSpPr/>
            <p:nvPr/>
          </p:nvSpPr>
          <p:spPr>
            <a:xfrm>
              <a:off x="777375" y="5611850"/>
              <a:ext cx="47010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2400"/>
                <a:buFont typeface="Arial"/>
                <a:buNone/>
              </a:pPr>
              <a:r>
                <a:rPr lang="en-US" sz="2400" u="sng">
                  <a:solidFill>
                    <a:schemeClr val="hlink"/>
                  </a:solidFill>
                  <a:hlinkClick r:id="rId6"/>
                </a:rPr>
                <a:t>https://godbolt.org/z/rGo6xc6jK</a:t>
              </a:r>
              <a:r>
                <a:rPr lang="en-US" sz="2400"/>
                <a:t> </a:t>
              </a:r>
              <a:endParaRPr sz="2400"/>
            </a:p>
          </p:txBody>
        </p:sp>
      </p:grpSp>
      <p:grpSp>
        <p:nvGrpSpPr>
          <p:cNvPr id="373" name="Google Shape;373;g2c9acbe3583_1_57"/>
          <p:cNvGrpSpPr/>
          <p:nvPr/>
        </p:nvGrpSpPr>
        <p:grpSpPr>
          <a:xfrm>
            <a:off x="4251300" y="4785788"/>
            <a:ext cx="5188500" cy="445275"/>
            <a:chOff x="289925" y="5611838"/>
            <a:chExt cx="5188500" cy="445275"/>
          </a:xfrm>
        </p:grpSpPr>
        <p:sp>
          <p:nvSpPr>
            <p:cNvPr id="374" name="Google Shape;374;g2c9acbe3583_1_57"/>
            <p:cNvSpPr/>
            <p:nvPr/>
          </p:nvSpPr>
          <p:spPr>
            <a:xfrm>
              <a:off x="289925" y="5611850"/>
              <a:ext cx="51885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00000"/>
                </a:solidFill>
              </a:endParaRPr>
            </a:p>
          </p:txBody>
        </p:sp>
        <p:pic>
          <p:nvPicPr>
            <p:cNvPr id="375" name="Google Shape;375;g2c9acbe3583_1_57"/>
            <p:cNvPicPr preferRelativeResize="0"/>
            <p:nvPr/>
          </p:nvPicPr>
          <p:blipFill>
            <a:blip r:embed="rId3">
              <a:alphaModFix/>
            </a:blip>
            <a:stretch>
              <a:fillRect/>
            </a:stretch>
          </p:blipFill>
          <p:spPr>
            <a:xfrm>
              <a:off x="289925" y="5611838"/>
              <a:ext cx="445275" cy="445275"/>
            </a:xfrm>
            <a:prstGeom prst="rect">
              <a:avLst/>
            </a:prstGeom>
            <a:noFill/>
            <a:ln>
              <a:noFill/>
            </a:ln>
          </p:spPr>
        </p:pic>
        <p:sp>
          <p:nvSpPr>
            <p:cNvPr id="376" name="Google Shape;376;g2c9acbe3583_1_57"/>
            <p:cNvSpPr/>
            <p:nvPr/>
          </p:nvSpPr>
          <p:spPr>
            <a:xfrm>
              <a:off x="777375" y="5611850"/>
              <a:ext cx="4701000" cy="445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2400"/>
                <a:buFont typeface="Arial"/>
                <a:buNone/>
              </a:pPr>
              <a:r>
                <a:rPr lang="en-US" sz="2400" u="sng">
                  <a:solidFill>
                    <a:schemeClr val="hlink"/>
                  </a:solidFill>
                  <a:hlinkClick r:id="rId7"/>
                </a:rPr>
                <a:t>https://godbolt.org/z/TvdcbfWbK</a:t>
              </a:r>
              <a:r>
                <a:rPr lang="en-US" sz="2400"/>
                <a:t> </a:t>
              </a:r>
              <a:endParaRPr sz="24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Изображение выглядит как стол&#10;&#10;Автоматически созданное описание" id="381" name="Google Shape;381;p55"/>
          <p:cNvPicPr preferRelativeResize="0"/>
          <p:nvPr>
            <p:ph idx="1" type="body"/>
          </p:nvPr>
        </p:nvPicPr>
        <p:blipFill rotWithShape="1">
          <a:blip r:embed="rId3">
            <a:alphaModFix/>
          </a:blip>
          <a:srcRect b="0" l="0" r="0" t="0"/>
          <a:stretch/>
        </p:blipFill>
        <p:spPr>
          <a:xfrm>
            <a:off x="0" y="0"/>
            <a:ext cx="12192000" cy="6828606"/>
          </a:xfrm>
          <a:prstGeom prst="rect">
            <a:avLst/>
          </a:prstGeom>
          <a:noFill/>
          <a:ln>
            <a:noFill/>
          </a:ln>
        </p:spPr>
      </p:pic>
      <p:sp>
        <p:nvSpPr>
          <p:cNvPr id="382" name="Google Shape;382;p55"/>
          <p:cNvSpPr txBox="1"/>
          <p:nvPr/>
        </p:nvSpPr>
        <p:spPr>
          <a:xfrm>
            <a:off x="462225" y="6112804"/>
            <a:ext cx="105407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c9acbe3583_2_5"/>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Register allocation</a:t>
            </a:r>
            <a:endParaRPr/>
          </a:p>
        </p:txBody>
      </p:sp>
      <p:sp>
        <p:nvSpPr>
          <p:cNvPr id="389" name="Google Shape;389;g2c9acbe3583_2_5"/>
          <p:cNvSpPr txBox="1"/>
          <p:nvPr>
            <p:ph idx="1" type="body"/>
          </p:nvPr>
        </p:nvSpPr>
        <p:spPr>
          <a:xfrm>
            <a:off x="571375" y="1320000"/>
            <a:ext cx="11010900" cy="5538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i="1" lang="en-US"/>
              <a:t>1. Linear Scan Register Allocation</a:t>
            </a:r>
            <a:endParaRPr i="1"/>
          </a:p>
          <a:p>
            <a:pPr indent="0" lvl="0" marL="0" rtl="0" algn="l">
              <a:spcBef>
                <a:spcPts val="1000"/>
              </a:spcBef>
              <a:spcAft>
                <a:spcPts val="0"/>
              </a:spcAft>
              <a:buNone/>
            </a:pPr>
            <a:r>
              <a:rPr lang="en-US"/>
              <a:t>Basic Linear Scan: Allocates registers based on the linear order of variables' live ranges. It's a faster and simpler method compared to graph coloring, but may not be as optimal in register usage.</a:t>
            </a:r>
            <a:endParaRPr/>
          </a:p>
          <a:p>
            <a:pPr indent="0" lvl="0" marL="0" rtl="0" algn="l">
              <a:spcBef>
                <a:spcPts val="1000"/>
              </a:spcBef>
              <a:spcAft>
                <a:spcPts val="0"/>
              </a:spcAft>
              <a:buNone/>
            </a:pPr>
            <a:r>
              <a:rPr lang="en-US"/>
              <a:t>Improved Linear Scan: Enhancements over the basic linear scan to better handle specific cases, like variables with multiple live ranges, through splitting and spilling techniques.</a:t>
            </a:r>
            <a:endParaRPr/>
          </a:p>
          <a:p>
            <a:pPr indent="0" lvl="0" marL="0" rtl="0" algn="l">
              <a:spcBef>
                <a:spcPts val="1000"/>
              </a:spcBef>
              <a:spcAft>
                <a:spcPts val="0"/>
              </a:spcAft>
              <a:buNone/>
            </a:pPr>
            <a:r>
              <a:rPr i="1" lang="en-US"/>
              <a:t>2. Graph Coloring</a:t>
            </a:r>
            <a:endParaRPr i="1"/>
          </a:p>
          <a:p>
            <a:pPr indent="0" lvl="0" marL="0" rtl="0" algn="l">
              <a:spcBef>
                <a:spcPts val="1000"/>
              </a:spcBef>
              <a:spcAft>
                <a:spcPts val="0"/>
              </a:spcAft>
              <a:buNone/>
            </a:pPr>
            <a:r>
              <a:rPr lang="en-US"/>
              <a:t>Chaitin-Briggs Graph Coloring: An algorithm that models register allocation as a graph coloring problem, where each variable is a node, and an edge between two nodes indicates that the variables interfere (cannot be assigned the same register). The aim is to color the graph with the minimum number of colors (registers), where no two adjacent nodes share the same color.</a:t>
            </a:r>
            <a:endParaRPr/>
          </a:p>
          <a:p>
            <a:pPr indent="0" lvl="0" marL="0" rtl="0" algn="l">
              <a:spcBef>
                <a:spcPts val="1000"/>
              </a:spcBef>
              <a:spcAft>
                <a:spcPts val="0"/>
              </a:spcAft>
              <a:buNone/>
            </a:pPr>
            <a:r>
              <a:rPr lang="en-US"/>
              <a:t>Iterated Register Coalescing: An advanced version that combines graph coloring with coalescing, a process of merging nodes (variables) to reduce the need for move instructions, optimizing further for performance.</a:t>
            </a:r>
            <a:endParaRPr/>
          </a:p>
          <a:p>
            <a:pPr indent="0" lvl="0" marL="0" rtl="0" algn="l">
              <a:spcBef>
                <a:spcPts val="1000"/>
              </a:spcBef>
              <a:spcAft>
                <a:spcPts val="0"/>
              </a:spcAft>
              <a:buNone/>
            </a:pPr>
            <a:r>
              <a:rPr lang="en-US"/>
              <a:t>3. PBQP (Partitioned Boolean Quadratic Programming)</a:t>
            </a:r>
            <a:endParaRPr/>
          </a:p>
          <a:p>
            <a:pPr indent="0" lvl="0" marL="0" rtl="0" algn="l">
              <a:spcBef>
                <a:spcPts val="1000"/>
              </a:spcBef>
              <a:spcAft>
                <a:spcPts val="0"/>
              </a:spcAft>
              <a:buNone/>
            </a:pPr>
            <a:r>
              <a:rPr lang="en-US"/>
              <a:t>A more sophisticated approach that can model complex register allocation problems including those with irregular architectures and special register requirements. It uses a mathematical framework to find the optimal solution, balancing between computational complexity and allocation quality.</a:t>
            </a:r>
            <a:endParaRPr/>
          </a:p>
          <a:p>
            <a:pPr indent="0" lvl="0" marL="0" rtl="0" algn="l">
              <a:spcBef>
                <a:spcPts val="1000"/>
              </a:spcBef>
              <a:spcAft>
                <a:spcPts val="0"/>
              </a:spcAft>
              <a:buNone/>
            </a:pPr>
            <a:r>
              <a:rPr lang="en-US"/>
              <a:t>4. Fast Register Allocation</a:t>
            </a:r>
            <a:endParaRPr/>
          </a:p>
          <a:p>
            <a:pPr indent="0" lvl="0" marL="0" rtl="0" algn="l">
              <a:spcBef>
                <a:spcPts val="1000"/>
              </a:spcBef>
              <a:spcAft>
                <a:spcPts val="0"/>
              </a:spcAft>
              <a:buNone/>
            </a:pPr>
            <a:r>
              <a:rPr lang="en-US"/>
              <a:t>A heuristic-based approach designed for speed, suitable for just-in-time (JIT) compilation scenarios where compilation time is critical. It may not always produce the most optimal register usage, but is significantly faster than more complex algorithms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c9acbe3583_1_35"/>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Scheduling</a:t>
            </a:r>
            <a:endParaRPr/>
          </a:p>
        </p:txBody>
      </p:sp>
      <p:sp>
        <p:nvSpPr>
          <p:cNvPr id="396" name="Google Shape;396;g2c9acbe3583_1_35"/>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LLVM uses Machine Instruction Scheduler (MIScheduler)</a:t>
            </a:r>
            <a:endParaRPr/>
          </a:p>
          <a:p>
            <a:pPr indent="-342900" lvl="0" marL="457200" rtl="0" algn="l">
              <a:spcBef>
                <a:spcPts val="1000"/>
              </a:spcBef>
              <a:spcAft>
                <a:spcPts val="0"/>
              </a:spcAft>
              <a:buSzPts val="1800"/>
              <a:buChar char="•"/>
            </a:pPr>
            <a:r>
              <a:rPr lang="en-US"/>
              <a:t>List Scheduler suitable for VLIW, out-of-order, and in-order machines</a:t>
            </a:r>
            <a:endParaRPr/>
          </a:p>
          <a:p>
            <a:pPr indent="-342900" lvl="0" marL="457200" rtl="0" algn="l">
              <a:spcBef>
                <a:spcPts val="0"/>
              </a:spcBef>
              <a:spcAft>
                <a:spcPts val="0"/>
              </a:spcAft>
              <a:buSzPts val="1800"/>
              <a:buChar char="•"/>
            </a:pPr>
            <a:r>
              <a:rPr lang="en-US"/>
              <a:t>Schemes: Top-Down, Bottom-Up, or Bi-Directional</a:t>
            </a:r>
            <a:endParaRPr/>
          </a:p>
          <a:p>
            <a:pPr indent="-342900" lvl="0" marL="457200" rtl="0" algn="l">
              <a:spcBef>
                <a:spcPts val="0"/>
              </a:spcBef>
              <a:spcAft>
                <a:spcPts val="0"/>
              </a:spcAft>
              <a:buSzPts val="1800"/>
              <a:buChar char="•"/>
            </a:pPr>
            <a:r>
              <a:rPr lang="en-US"/>
              <a:t>Heuristics:</a:t>
            </a:r>
            <a:endParaRPr/>
          </a:p>
          <a:p>
            <a:pPr indent="-342900" lvl="1" marL="914400" rtl="0" algn="l">
              <a:spcBef>
                <a:spcPts val="0"/>
              </a:spcBef>
              <a:spcAft>
                <a:spcPts val="0"/>
              </a:spcAft>
              <a:buSzPts val="1800"/>
              <a:buChar char="•"/>
            </a:pPr>
            <a:r>
              <a:rPr lang="en-US"/>
              <a:t>Register Pressure</a:t>
            </a:r>
            <a:endParaRPr/>
          </a:p>
          <a:p>
            <a:pPr indent="-342900" lvl="2" marL="1371600" rtl="0" algn="l">
              <a:spcBef>
                <a:spcPts val="0"/>
              </a:spcBef>
              <a:spcAft>
                <a:spcPts val="0"/>
              </a:spcAft>
              <a:buSzPts val="1800"/>
              <a:buChar char="•"/>
            </a:pPr>
            <a:r>
              <a:rPr lang="en-US"/>
              <a:t>Register pressure measures the availability of free registers at any point in time during the program execution. The higher the register pressure, the more often the register contents must be spilled into memory. Increasing the number of registers in an architecture decreases register pressure but increases the cost.</a:t>
            </a:r>
            <a:endParaRPr/>
          </a:p>
          <a:p>
            <a:pPr indent="-342900" lvl="1" marL="914400" rtl="0" algn="l">
              <a:spcBef>
                <a:spcPts val="0"/>
              </a:spcBef>
              <a:spcAft>
                <a:spcPts val="0"/>
              </a:spcAft>
              <a:buSzPts val="1800"/>
              <a:buChar char="•"/>
            </a:pPr>
            <a:r>
              <a:rPr lang="en-US"/>
              <a:t>Latency</a:t>
            </a:r>
            <a:endParaRPr/>
          </a:p>
          <a:p>
            <a:pPr indent="-342900" lvl="1" marL="914400" rtl="0" algn="l">
              <a:spcBef>
                <a:spcPts val="0"/>
              </a:spcBef>
              <a:spcAft>
                <a:spcPts val="0"/>
              </a:spcAft>
              <a:buSzPts val="1800"/>
              <a:buChar char="•"/>
            </a:pPr>
            <a:r>
              <a:rPr lang="en-US"/>
              <a:t>others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Code emission</a:t>
            </a:r>
            <a:br>
              <a:rPr lang="en-US"/>
            </a:br>
            <a:endParaRPr/>
          </a:p>
        </p:txBody>
      </p:sp>
      <p:pic>
        <p:nvPicPr>
          <p:cNvPr id="402" name="Google Shape;402;p51"/>
          <p:cNvPicPr preferRelativeResize="0"/>
          <p:nvPr>
            <p:ph idx="1" type="body"/>
          </p:nvPr>
        </p:nvPicPr>
        <p:blipFill rotWithShape="1">
          <a:blip r:embed="rId3">
            <a:alphaModFix/>
          </a:blip>
          <a:srcRect b="0" l="0" r="0" t="0"/>
          <a:stretch/>
        </p:blipFill>
        <p:spPr>
          <a:xfrm>
            <a:off x="2083880" y="1748650"/>
            <a:ext cx="7566307" cy="4537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cf2c07b3a_0_15"/>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Backend in LLVM</a:t>
            </a:r>
            <a:endParaRPr/>
          </a:p>
        </p:txBody>
      </p:sp>
      <p:pic>
        <p:nvPicPr>
          <p:cNvPr id="129" name="Google Shape;129;g26cf2c07b3a_0_15"/>
          <p:cNvPicPr preferRelativeResize="0"/>
          <p:nvPr/>
        </p:nvPicPr>
        <p:blipFill rotWithShape="1">
          <a:blip r:embed="rId3">
            <a:alphaModFix/>
          </a:blip>
          <a:srcRect b="0" l="0" r="0" t="0"/>
          <a:stretch/>
        </p:blipFill>
        <p:spPr>
          <a:xfrm>
            <a:off x="465221" y="1947519"/>
            <a:ext cx="10708106" cy="3756202"/>
          </a:xfrm>
          <a:prstGeom prst="rect">
            <a:avLst/>
          </a:prstGeom>
          <a:noFill/>
          <a:ln>
            <a:noFill/>
          </a:ln>
        </p:spPr>
      </p:pic>
      <p:sp>
        <p:nvSpPr>
          <p:cNvPr id="130" name="Google Shape;130;g26cf2c07b3a_0_15"/>
          <p:cNvSpPr/>
          <p:nvPr/>
        </p:nvSpPr>
        <p:spPr>
          <a:xfrm>
            <a:off x="7387389" y="3072062"/>
            <a:ext cx="2590800" cy="12351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Lab assignment #3</a:t>
            </a:r>
            <a:endParaRPr/>
          </a:p>
        </p:txBody>
      </p:sp>
      <p:sp>
        <p:nvSpPr>
          <p:cNvPr id="408" name="Google Shape;408;p52"/>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Write a pass in LLVM BackEnd</a:t>
            </a:r>
            <a:endParaRPr/>
          </a:p>
          <a:p>
            <a:pPr indent="-228600" lvl="0" marL="228600" rtl="0" algn="l">
              <a:lnSpc>
                <a:spcPct val="90000"/>
              </a:lnSpc>
              <a:spcBef>
                <a:spcPts val="1000"/>
              </a:spcBef>
              <a:spcAft>
                <a:spcPts val="0"/>
              </a:spcAft>
              <a:buClr>
                <a:schemeClr val="dk1"/>
              </a:buClr>
              <a:buSzPts val="2800"/>
              <a:buChar char="•"/>
            </a:pPr>
            <a:r>
              <a:rPr lang="en-US"/>
              <a:t>Deadline: May, 7</a:t>
            </a:r>
            <a:endParaRPr/>
          </a:p>
          <a:p>
            <a:pPr indent="-228600" lvl="0" marL="228600" rtl="0" algn="l">
              <a:lnSpc>
                <a:spcPct val="90000"/>
              </a:lnSpc>
              <a:spcBef>
                <a:spcPts val="1000"/>
              </a:spcBef>
              <a:spcAft>
                <a:spcPts val="0"/>
              </a:spcAft>
              <a:buClr>
                <a:schemeClr val="dk1"/>
              </a:buClr>
              <a:buSzPts val="2800"/>
              <a:buChar char="•"/>
            </a:pPr>
            <a:r>
              <a:rPr lang="en-US"/>
              <a:t>Where to seek help</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3"/>
              </a:rPr>
              <a:t>https://llvm.org/docs/WritingAnLLVMBackend.html</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4"/>
              </a:rPr>
              <a:t>https://github.com/llvm/llvm-project/tree/main/llvm/lib/Target/X86/X86AvoidTrailingCall.cpp</a:t>
            </a:r>
            <a:endParaRPr/>
          </a:p>
          <a:p>
            <a:pPr indent="-228600" lvl="1" marL="685800" rtl="0" algn="l">
              <a:lnSpc>
                <a:spcPct val="90000"/>
              </a:lnSpc>
              <a:spcBef>
                <a:spcPts val="500"/>
              </a:spcBef>
              <a:spcAft>
                <a:spcPts val="0"/>
              </a:spcAft>
              <a:buClr>
                <a:schemeClr val="dk1"/>
              </a:buClr>
              <a:buSzPts val="2400"/>
              <a:buChar char="•"/>
            </a:pPr>
            <a:r>
              <a:rPr lang="en-US"/>
              <a:t>Contact teachers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Next time…</a:t>
            </a:r>
            <a:endParaRPr/>
          </a:p>
        </p:txBody>
      </p:sp>
      <p:sp>
        <p:nvSpPr>
          <p:cNvPr id="414" name="Google Shape;414;p53"/>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MLIR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590550" y="1"/>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Extra materials</a:t>
            </a:r>
            <a:endParaRPr/>
          </a:p>
        </p:txBody>
      </p:sp>
      <p:sp>
        <p:nvSpPr>
          <p:cNvPr id="420" name="Google Shape;420;p54"/>
          <p:cNvSpPr txBox="1"/>
          <p:nvPr>
            <p:ph idx="1" type="body"/>
          </p:nvPr>
        </p:nvSpPr>
        <p:spPr>
          <a:xfrm>
            <a:off x="571500" y="694725"/>
            <a:ext cx="10837800" cy="6103800"/>
          </a:xfrm>
          <a:prstGeom prst="rect">
            <a:avLst/>
          </a:prstGeom>
          <a:noFill/>
          <a:ln>
            <a:noFill/>
          </a:ln>
        </p:spPr>
        <p:txBody>
          <a:bodyPr anchorCtr="0" anchor="t" bIns="45700" lIns="91425" spcFirstLastPara="1" rIns="91425" wrap="square" tIns="45700">
            <a:noAutofit/>
          </a:bodyPr>
          <a:lstStyle/>
          <a:p>
            <a:pPr indent="-247650" lvl="0" marL="228600" rtl="0" algn="l">
              <a:lnSpc>
                <a:spcPct val="80000"/>
              </a:lnSpc>
              <a:spcBef>
                <a:spcPts val="0"/>
              </a:spcBef>
              <a:spcAft>
                <a:spcPts val="0"/>
              </a:spcAft>
              <a:buClr>
                <a:schemeClr val="dk1"/>
              </a:buClr>
              <a:buSzPts val="1900"/>
              <a:buChar char="•"/>
            </a:pPr>
            <a:r>
              <a:rPr lang="en-US" sz="1900"/>
              <a:t>Head First into GlobalISel (Or: How to delete SelectionDAG in 100* easy commits): </a:t>
            </a:r>
            <a:r>
              <a:rPr lang="en-US" sz="1900" u="sng">
                <a:solidFill>
                  <a:schemeClr val="hlink"/>
                </a:solidFill>
                <a:hlinkClick r:id="rId3"/>
              </a:rPr>
              <a:t>https://llvm.org/devmtg/2017-10/slides/Bogner-Nandakumar-Sanders-Head%20First%20into%20GlobalISel.pdf</a:t>
            </a:r>
            <a:r>
              <a:rPr lang="en-US" sz="1900"/>
              <a:t> </a:t>
            </a:r>
            <a:endParaRPr sz="1900"/>
          </a:p>
          <a:p>
            <a:pPr indent="-247650" lvl="0" marL="228600" rtl="0" algn="l">
              <a:lnSpc>
                <a:spcPct val="80000"/>
              </a:lnSpc>
              <a:spcBef>
                <a:spcPts val="0"/>
              </a:spcBef>
              <a:spcAft>
                <a:spcPts val="0"/>
              </a:spcAft>
              <a:buClr>
                <a:schemeClr val="dk1"/>
              </a:buClr>
              <a:buSzPts val="1900"/>
              <a:buChar char="•"/>
            </a:pPr>
            <a:r>
              <a:rPr lang="en-US" sz="1900"/>
              <a:t>LLVM Developers’ Meeting: J. Bogner &amp; A. Nandakumar &amp; D. Sanders “Tutorial: GlobalISel ” - </a:t>
            </a:r>
            <a:r>
              <a:rPr lang="en-US" sz="1900" u="sng">
                <a:solidFill>
                  <a:schemeClr val="hlink"/>
                </a:solidFill>
                <a:hlinkClick r:id="rId4"/>
              </a:rPr>
              <a:t>https://www.youtube.com/watch?v=Zh4R40ZyJ2k</a:t>
            </a:r>
            <a:r>
              <a:rPr lang="en-US" sz="1900"/>
              <a:t> </a:t>
            </a:r>
            <a:endParaRPr sz="3100"/>
          </a:p>
          <a:p>
            <a:pPr indent="-247650" lvl="0" marL="228600" rtl="0" algn="l">
              <a:lnSpc>
                <a:spcPct val="80000"/>
              </a:lnSpc>
              <a:spcBef>
                <a:spcPts val="1000"/>
              </a:spcBef>
              <a:spcAft>
                <a:spcPts val="0"/>
              </a:spcAft>
              <a:buClr>
                <a:schemeClr val="dk1"/>
              </a:buClr>
              <a:buSzPts val="1900"/>
              <a:buChar char="•"/>
            </a:pPr>
            <a:r>
              <a:rPr lang="en-US" sz="1900"/>
              <a:t>Tutorial: Creating an LLVM Backend for the Cpu0 Architecture - </a:t>
            </a:r>
            <a:r>
              <a:rPr lang="en-US" sz="1900" u="sng">
                <a:solidFill>
                  <a:schemeClr val="hlink"/>
                </a:solidFill>
                <a:hlinkClick r:id="rId5"/>
              </a:rPr>
              <a:t>https://jonathan2251.github.io/lbd/</a:t>
            </a:r>
            <a:r>
              <a:rPr lang="en-US" sz="1900"/>
              <a:t> </a:t>
            </a:r>
            <a:endParaRPr sz="3100"/>
          </a:p>
          <a:p>
            <a:pPr indent="-247650" lvl="0" marL="228600" rtl="0" algn="l">
              <a:lnSpc>
                <a:spcPct val="80000"/>
              </a:lnSpc>
              <a:spcBef>
                <a:spcPts val="1000"/>
              </a:spcBef>
              <a:spcAft>
                <a:spcPts val="0"/>
              </a:spcAft>
              <a:buClr>
                <a:schemeClr val="dk1"/>
              </a:buClr>
              <a:buSzPts val="1900"/>
              <a:buChar char="•"/>
            </a:pPr>
            <a:r>
              <a:rPr lang="en-US" sz="1900" u="sng">
                <a:solidFill>
                  <a:schemeClr val="hlink"/>
                </a:solidFill>
                <a:hlinkClick r:id="rId6"/>
              </a:rPr>
              <a:t>https://llvm.org/devmtg/2014-04/PDFs/Talks/Building%20an%20LLVM%20backend.pdf</a:t>
            </a:r>
            <a:endParaRPr sz="1900"/>
          </a:p>
          <a:p>
            <a:pPr indent="-247650" lvl="0" marL="228600" rtl="0" algn="l">
              <a:lnSpc>
                <a:spcPct val="80000"/>
              </a:lnSpc>
              <a:spcBef>
                <a:spcPts val="1000"/>
              </a:spcBef>
              <a:spcAft>
                <a:spcPts val="0"/>
              </a:spcAft>
              <a:buSzPts val="1900"/>
              <a:buChar char="•"/>
            </a:pPr>
            <a:r>
              <a:rPr lang="en-US" sz="1900"/>
              <a:t>GlobalISel vs SelectionDAG: </a:t>
            </a:r>
            <a:endParaRPr sz="1900"/>
          </a:p>
          <a:p>
            <a:pPr indent="-349250" lvl="1" marL="914400" rtl="0" algn="l">
              <a:lnSpc>
                <a:spcPct val="80000"/>
              </a:lnSpc>
              <a:spcBef>
                <a:spcPts val="0"/>
              </a:spcBef>
              <a:spcAft>
                <a:spcPts val="0"/>
              </a:spcAft>
              <a:buSzPts val="1900"/>
              <a:buChar char="•"/>
            </a:pPr>
            <a:r>
              <a:rPr lang="en-US" sz="1900"/>
              <a:t>2017 LLVM Developers’ Meeting: “GlobalISel: Past, Present, and Future“:  </a:t>
            </a:r>
            <a:r>
              <a:rPr lang="en-US" sz="1900" u="sng">
                <a:solidFill>
                  <a:schemeClr val="hlink"/>
                </a:solidFill>
                <a:hlinkClick r:id="rId7"/>
              </a:rPr>
              <a:t>https://www.youtube.com/watch?v=McByO0QgqCY</a:t>
            </a:r>
            <a:r>
              <a:rPr lang="en-US" sz="1900"/>
              <a:t> </a:t>
            </a:r>
            <a:endParaRPr sz="1900"/>
          </a:p>
          <a:p>
            <a:pPr indent="-349250" lvl="1" marL="914400" rtl="0" algn="l">
              <a:lnSpc>
                <a:spcPct val="80000"/>
              </a:lnSpc>
              <a:spcBef>
                <a:spcPts val="0"/>
              </a:spcBef>
              <a:spcAft>
                <a:spcPts val="0"/>
              </a:spcAft>
              <a:buSzPts val="1900"/>
              <a:buChar char="•"/>
            </a:pPr>
            <a:r>
              <a:rPr lang="en-US" sz="1900"/>
              <a:t>2019 LLVM Developers’ Meeting: V. Keles &amp; D. Sanders “Generating Optimized Code with GlobalISel”: </a:t>
            </a:r>
            <a:r>
              <a:rPr lang="en-US" sz="1900" u="sng">
                <a:solidFill>
                  <a:schemeClr val="hlink"/>
                </a:solidFill>
                <a:hlinkClick r:id="rId8"/>
              </a:rPr>
              <a:t>https://www.youtube.com/watch?v=8427bl_7k1g</a:t>
            </a:r>
            <a:r>
              <a:rPr lang="en-US" sz="1900"/>
              <a:t> </a:t>
            </a:r>
            <a:endParaRPr sz="1900"/>
          </a:p>
          <a:p>
            <a:pPr indent="-349250" lvl="1" marL="914400" rtl="0" algn="l">
              <a:lnSpc>
                <a:spcPct val="80000"/>
              </a:lnSpc>
              <a:spcBef>
                <a:spcPts val="0"/>
              </a:spcBef>
              <a:spcAft>
                <a:spcPts val="0"/>
              </a:spcAft>
              <a:buSzPts val="1900"/>
              <a:buChar char="•"/>
            </a:pPr>
            <a:r>
              <a:rPr lang="en-US" sz="1900"/>
              <a:t>2021 LLVM Dev Mtg “Bringing up GlobalISel for optimized AArch64 codegen”: </a:t>
            </a:r>
            <a:r>
              <a:rPr lang="en-US" sz="1900" u="sng">
                <a:solidFill>
                  <a:schemeClr val="hlink"/>
                </a:solidFill>
                <a:hlinkClick r:id="rId9"/>
              </a:rPr>
              <a:t>https://www.youtube.com/watch?v=S6SNs2ttdoA</a:t>
            </a:r>
            <a:r>
              <a:rPr lang="en-US" sz="1900"/>
              <a:t> </a:t>
            </a:r>
            <a:endParaRPr sz="1900"/>
          </a:p>
          <a:p>
            <a:pPr indent="-247650" lvl="0" marL="228600" rtl="0" algn="l">
              <a:lnSpc>
                <a:spcPct val="80000"/>
              </a:lnSpc>
              <a:spcBef>
                <a:spcPts val="1000"/>
              </a:spcBef>
              <a:spcAft>
                <a:spcPts val="0"/>
              </a:spcAft>
              <a:buSzPts val="1900"/>
              <a:buChar char="•"/>
            </a:pPr>
            <a:r>
              <a:rPr lang="en-US" sz="1900"/>
              <a:t>2023 EuroLLVM - Tutorial: GlobalISel by example: </a:t>
            </a:r>
            <a:r>
              <a:rPr lang="en-US" sz="1900" u="sng">
                <a:solidFill>
                  <a:schemeClr val="hlink"/>
                </a:solidFill>
                <a:hlinkClick r:id="rId10"/>
              </a:rPr>
              <a:t>https://www.youtube.com/watch?v=PEP0DfAT_N8</a:t>
            </a:r>
            <a:r>
              <a:rPr lang="en-US" sz="1900"/>
              <a:t> </a:t>
            </a:r>
            <a:endParaRPr sz="1900"/>
          </a:p>
          <a:p>
            <a:pPr indent="-349250" lvl="0" marL="457200" rtl="0" algn="l">
              <a:lnSpc>
                <a:spcPct val="80000"/>
              </a:lnSpc>
              <a:spcBef>
                <a:spcPts val="1000"/>
              </a:spcBef>
              <a:spcAft>
                <a:spcPts val="0"/>
              </a:spcAft>
              <a:buSzPts val="1900"/>
              <a:buChar char="•"/>
            </a:pPr>
            <a:r>
              <a:rPr lang="en-US" sz="1900"/>
              <a:t>Instruction scheduling:</a:t>
            </a:r>
            <a:endParaRPr sz="1900"/>
          </a:p>
          <a:p>
            <a:pPr indent="-349250" lvl="1" marL="914400" rtl="0" algn="l">
              <a:lnSpc>
                <a:spcPct val="80000"/>
              </a:lnSpc>
              <a:spcBef>
                <a:spcPts val="1000"/>
              </a:spcBef>
              <a:spcAft>
                <a:spcPts val="0"/>
              </a:spcAft>
              <a:buSzPts val="1900"/>
              <a:buChar char="•"/>
            </a:pPr>
            <a:r>
              <a:rPr lang="en-US" sz="1900"/>
              <a:t>SchedMachineModel: Adding and Optimizing a Subtarget: </a:t>
            </a:r>
            <a:r>
              <a:rPr lang="en-US" sz="1900" u="sng">
                <a:solidFill>
                  <a:schemeClr val="hlink"/>
                </a:solidFill>
                <a:hlinkClick r:id="rId11"/>
              </a:rPr>
              <a:t>https://llvm.org/devmtg/2014-10/Slides/Estes-MISchedulerTutorial.pdf</a:t>
            </a:r>
            <a:r>
              <a:rPr lang="en-US" sz="1900"/>
              <a:t> </a:t>
            </a:r>
            <a:endParaRPr sz="1900"/>
          </a:p>
          <a:p>
            <a:pPr indent="-349250" lvl="1" marL="914400" rtl="0" algn="l">
              <a:lnSpc>
                <a:spcPct val="80000"/>
              </a:lnSpc>
              <a:spcBef>
                <a:spcPts val="1000"/>
              </a:spcBef>
              <a:spcAft>
                <a:spcPts val="0"/>
              </a:spcAft>
              <a:buSzPts val="1900"/>
              <a:buChar char="•"/>
            </a:pPr>
            <a:r>
              <a:rPr lang="en-US" sz="1900"/>
              <a:t>Scheduler for in-order processors. What’s present, and what’s missing in LLVM? </a:t>
            </a:r>
            <a:r>
              <a:rPr lang="en-US" sz="1900" u="sng">
                <a:solidFill>
                  <a:schemeClr val="hlink"/>
                </a:solidFill>
                <a:hlinkClick r:id="rId12"/>
              </a:rPr>
              <a:t>https://llvm.org/devmtg/2016-09/slides/Absar-SchedulingInOrder.pdf</a:t>
            </a:r>
            <a:endParaRPr sz="1900"/>
          </a:p>
          <a:p>
            <a:pPr indent="-349250" lvl="1" marL="914400" rtl="0" algn="l">
              <a:lnSpc>
                <a:spcPct val="80000"/>
              </a:lnSpc>
              <a:spcBef>
                <a:spcPts val="1000"/>
              </a:spcBef>
              <a:spcAft>
                <a:spcPts val="0"/>
              </a:spcAft>
              <a:buSzPts val="1900"/>
              <a:buChar char="•"/>
            </a:pPr>
            <a:r>
              <a:rPr lang="en-US" sz="1900"/>
              <a:t>Global instruction scheduling: </a:t>
            </a:r>
            <a:r>
              <a:rPr lang="en-US" sz="1900" u="sng">
                <a:solidFill>
                  <a:schemeClr val="hlink"/>
                </a:solidFill>
                <a:hlinkClick r:id="rId13"/>
              </a:rPr>
              <a:t>https://llvm.org/devmtg/2014-10/Slides/Larin-GlobalInstructionScheduling.pdf</a:t>
            </a:r>
            <a:r>
              <a:rPr lang="en-US" sz="1900"/>
              <a:t> </a:t>
            </a:r>
            <a:endParaRPr sz="1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6ce01a8fcf_0_0"/>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Kaleidoscope</a:t>
            </a:r>
            <a:endParaRPr/>
          </a:p>
        </p:txBody>
      </p:sp>
      <p:sp>
        <p:nvSpPr>
          <p:cNvPr id="427" name="Google Shape;427;g26ce01a8fcf_0_0"/>
          <p:cNvSpPr txBox="1"/>
          <p:nvPr>
            <p:ph idx="1" type="body"/>
          </p:nvPr>
        </p:nvSpPr>
        <p:spPr>
          <a:xfrm>
            <a:off x="7205400" y="0"/>
            <a:ext cx="4986600" cy="817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u="sng">
                <a:solidFill>
                  <a:schemeClr val="hlink"/>
                </a:solidFill>
                <a:hlinkClick r:id="rId3"/>
              </a:rPr>
              <a:t>https://llvm.org/docs/tutorial/</a:t>
            </a:r>
            <a:r>
              <a:rPr lang="en-US"/>
              <a:t> </a:t>
            </a:r>
            <a:endParaRPr/>
          </a:p>
        </p:txBody>
      </p:sp>
      <p:pic>
        <p:nvPicPr>
          <p:cNvPr id="428" name="Google Shape;428;g26ce01a8fcf_0_0"/>
          <p:cNvPicPr preferRelativeResize="0"/>
          <p:nvPr/>
        </p:nvPicPr>
        <p:blipFill>
          <a:blip r:embed="rId4">
            <a:alphaModFix/>
          </a:blip>
          <a:stretch>
            <a:fillRect/>
          </a:stretch>
        </p:blipFill>
        <p:spPr>
          <a:xfrm>
            <a:off x="4039376" y="1089850"/>
            <a:ext cx="8152627" cy="576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g2c9acbe3583_0_12"/>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Test</a:t>
            </a:r>
            <a:endParaRPr/>
          </a:p>
        </p:txBody>
      </p:sp>
      <p:sp>
        <p:nvSpPr>
          <p:cNvPr id="434" name="Google Shape;434;g2c9acbe3583_0_12"/>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https://forms.gle/DNSVyJseXjjAfuZe8</a:t>
            </a:r>
            <a:r>
              <a:rPr lang="en-US"/>
              <a:t> </a:t>
            </a:r>
            <a:endParaRPr/>
          </a:p>
          <a:p>
            <a:pPr indent="0" lvl="0" marL="0" rtl="0" algn="l">
              <a:spcBef>
                <a:spcPts val="1000"/>
              </a:spcBef>
              <a:spcAft>
                <a:spcPts val="0"/>
              </a:spcAft>
              <a:buNone/>
            </a:pPr>
            <a:r>
              <a:rPr lang="en-US"/>
              <a:t>Submission time: </a:t>
            </a:r>
            <a:r>
              <a:rPr b="1" lang="en-US"/>
              <a:t>10 minutes</a:t>
            </a:r>
            <a:r>
              <a:rPr lang="en-US"/>
              <a:t> </a:t>
            </a:r>
            <a:endParaRPr/>
          </a:p>
        </p:txBody>
      </p:sp>
      <p:sp>
        <p:nvSpPr>
          <p:cNvPr id="435" name="Google Shape;435;g2c9acbe3583_0_12"/>
          <p:cNvSpPr txBox="1"/>
          <p:nvPr/>
        </p:nvSpPr>
        <p:spPr>
          <a:xfrm>
            <a:off x="8510750" y="6397900"/>
            <a:ext cx="335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525252"/>
                </a:solidFill>
              </a:rPr>
              <a:t>Backup: </a:t>
            </a:r>
            <a:r>
              <a:rPr lang="en-US" sz="2000" u="sng">
                <a:solidFill>
                  <a:srgbClr val="0068B5"/>
                </a:solidFill>
                <a:hlinkClick r:id="rId4">
                  <a:extLst>
                    <a:ext uri="{A12FA001-AC4F-418D-AE19-62706E023703}">
                      <ahyp:hlinkClr val="tx"/>
                    </a:ext>
                  </a:extLst>
                </a:hlinkClick>
              </a:rPr>
              <a:t>me@gooddoog.ru</a:t>
            </a:r>
            <a:r>
              <a:rPr lang="en-US" sz="2000">
                <a:solidFill>
                  <a:srgbClr val="525252"/>
                </a:solidFill>
              </a:rPr>
              <a:t> </a:t>
            </a:r>
            <a:endParaRPr sz="2000">
              <a:solidFill>
                <a:srgbClr val="525252"/>
              </a:solidFill>
            </a:endParaRPr>
          </a:p>
        </p:txBody>
      </p:sp>
      <p:pic>
        <p:nvPicPr>
          <p:cNvPr id="436" name="Google Shape;436;g2c9acbe3583_0_12"/>
          <p:cNvPicPr preferRelativeResize="0"/>
          <p:nvPr/>
        </p:nvPicPr>
        <p:blipFill>
          <a:blip r:embed="rId5">
            <a:alphaModFix/>
          </a:blip>
          <a:stretch>
            <a:fillRect/>
          </a:stretch>
        </p:blipFill>
        <p:spPr>
          <a:xfrm>
            <a:off x="8077850" y="1524000"/>
            <a:ext cx="3162300" cy="2971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4a492848ca_0_22"/>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Test</a:t>
            </a:r>
            <a:endParaRPr/>
          </a:p>
        </p:txBody>
      </p:sp>
      <p:sp>
        <p:nvSpPr>
          <p:cNvPr id="442" name="Google Shape;442;g34a492848ca_0_22"/>
          <p:cNvSpPr txBox="1"/>
          <p:nvPr>
            <p:ph idx="1" type="body"/>
          </p:nvPr>
        </p:nvSpPr>
        <p:spPr>
          <a:xfrm>
            <a:off x="571370" y="140600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https://forms.gle/6VZg8py1f6ojEcxY7</a:t>
            </a:r>
            <a:r>
              <a:rPr lang="en-US"/>
              <a:t> </a:t>
            </a:r>
            <a:r>
              <a:rPr lang="en-US"/>
              <a:t> </a:t>
            </a:r>
            <a:endParaRPr/>
          </a:p>
          <a:p>
            <a:pPr indent="0" lvl="0" marL="0" rtl="0" algn="l">
              <a:spcBef>
                <a:spcPts val="1000"/>
              </a:spcBef>
              <a:spcAft>
                <a:spcPts val="0"/>
              </a:spcAft>
              <a:buNone/>
            </a:pPr>
            <a:r>
              <a:rPr lang="en-US"/>
              <a:t>Submission time: </a:t>
            </a:r>
            <a:r>
              <a:rPr b="1" lang="en-US"/>
              <a:t>10 minutes</a:t>
            </a:r>
            <a:r>
              <a:rPr lang="en-US"/>
              <a:t> </a:t>
            </a:r>
            <a:endParaRPr/>
          </a:p>
        </p:txBody>
      </p:sp>
      <p:sp>
        <p:nvSpPr>
          <p:cNvPr id="443" name="Google Shape;443;g34a492848ca_0_22"/>
          <p:cNvSpPr txBox="1"/>
          <p:nvPr/>
        </p:nvSpPr>
        <p:spPr>
          <a:xfrm>
            <a:off x="8510750" y="6397900"/>
            <a:ext cx="335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525252"/>
                </a:solidFill>
              </a:rPr>
              <a:t>Backup: </a:t>
            </a:r>
            <a:r>
              <a:rPr lang="en-US" sz="2000" u="sng">
                <a:solidFill>
                  <a:srgbClr val="0068B5"/>
                </a:solidFill>
                <a:hlinkClick r:id="rId4">
                  <a:extLst>
                    <a:ext uri="{A12FA001-AC4F-418D-AE19-62706E023703}">
                      <ahyp:hlinkClr val="tx"/>
                    </a:ext>
                  </a:extLst>
                </a:hlinkClick>
              </a:rPr>
              <a:t>me@gooddoog.ru</a:t>
            </a:r>
            <a:r>
              <a:rPr lang="en-US" sz="2000">
                <a:solidFill>
                  <a:srgbClr val="525252"/>
                </a:solidFill>
              </a:rPr>
              <a:t> </a:t>
            </a:r>
            <a:endParaRPr sz="2000">
              <a:solidFill>
                <a:srgbClr val="525252"/>
              </a:solidFill>
            </a:endParaRPr>
          </a:p>
        </p:txBody>
      </p:sp>
      <p:pic>
        <p:nvPicPr>
          <p:cNvPr id="444" name="Google Shape;444;g34a492848ca_0_22"/>
          <p:cNvPicPr preferRelativeResize="0"/>
          <p:nvPr/>
        </p:nvPicPr>
        <p:blipFill>
          <a:blip r:embed="rId5">
            <a:alphaModFix/>
          </a:blip>
          <a:stretch>
            <a:fillRect/>
          </a:stretch>
        </p:blipFill>
        <p:spPr>
          <a:xfrm>
            <a:off x="8105750" y="1524000"/>
            <a:ext cx="3124200" cy="3009900"/>
          </a:xfrm>
          <a:prstGeom prst="rect">
            <a:avLst/>
          </a:prstGeom>
          <a:noFill/>
          <a:ln>
            <a:noFill/>
          </a:ln>
        </p:spPr>
      </p:pic>
      <p:pic>
        <p:nvPicPr>
          <p:cNvPr id="445" name="Google Shape;445;g34a492848ca_0_22"/>
          <p:cNvPicPr preferRelativeResize="0"/>
          <p:nvPr/>
        </p:nvPicPr>
        <p:blipFill>
          <a:blip r:embed="rId6">
            <a:alphaModFix/>
          </a:blip>
          <a:stretch>
            <a:fillRect/>
          </a:stretch>
        </p:blipFill>
        <p:spPr>
          <a:xfrm>
            <a:off x="706800" y="2340125"/>
            <a:ext cx="6222525" cy="4451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6cf2c07b3a_0_21"/>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t>
            </a:r>
            <a:r>
              <a:rPr lang="en-US"/>
              <a:t>ackend pipeline (overview)</a:t>
            </a:r>
            <a:endParaRPr/>
          </a:p>
        </p:txBody>
      </p:sp>
      <p:pic>
        <p:nvPicPr>
          <p:cNvPr descr="Overview | Getting Started with LLVM Core Libraries" id="136" name="Google Shape;136;g26cf2c07b3a_0_21"/>
          <p:cNvPicPr preferRelativeResize="0"/>
          <p:nvPr>
            <p:ph idx="1" type="body"/>
          </p:nvPr>
        </p:nvPicPr>
        <p:blipFill rotWithShape="1">
          <a:blip r:embed="rId3">
            <a:alphaModFix/>
          </a:blip>
          <a:srcRect b="0" l="0" r="0" t="0"/>
          <a:stretch/>
        </p:blipFill>
        <p:spPr>
          <a:xfrm>
            <a:off x="1488056" y="2673183"/>
            <a:ext cx="9216000" cy="2869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6cf2c07b3a_0_26"/>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LLVM backend: before and after</a:t>
            </a:r>
            <a:endParaRPr/>
          </a:p>
        </p:txBody>
      </p:sp>
      <p:pic>
        <p:nvPicPr>
          <p:cNvPr id="143" name="Google Shape;143;g26cf2c07b3a_0_26"/>
          <p:cNvPicPr preferRelativeResize="0"/>
          <p:nvPr/>
        </p:nvPicPr>
        <p:blipFill>
          <a:blip r:embed="rId3">
            <a:alphaModFix/>
          </a:blip>
          <a:stretch>
            <a:fillRect/>
          </a:stretch>
        </p:blipFill>
        <p:spPr>
          <a:xfrm>
            <a:off x="-19175" y="1673449"/>
            <a:ext cx="12192000" cy="51576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6cf2c07b3a_0_33"/>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LLVM backend stages</a:t>
            </a:r>
            <a:endParaRPr/>
          </a:p>
        </p:txBody>
      </p:sp>
      <p:pic>
        <p:nvPicPr>
          <p:cNvPr id="150" name="Google Shape;150;g26cf2c07b3a_0_33"/>
          <p:cNvPicPr preferRelativeResize="0"/>
          <p:nvPr/>
        </p:nvPicPr>
        <p:blipFill>
          <a:blip r:embed="rId3">
            <a:alphaModFix/>
          </a:blip>
          <a:stretch>
            <a:fillRect/>
          </a:stretch>
        </p:blipFill>
        <p:spPr>
          <a:xfrm>
            <a:off x="0" y="1300296"/>
            <a:ext cx="12192001" cy="2631807"/>
          </a:xfrm>
          <a:prstGeom prst="rect">
            <a:avLst/>
          </a:prstGeom>
          <a:noFill/>
          <a:ln>
            <a:noFill/>
          </a:ln>
        </p:spPr>
      </p:pic>
      <p:pic>
        <p:nvPicPr>
          <p:cNvPr id="151" name="Google Shape;151;g26cf2c07b3a_0_33"/>
          <p:cNvPicPr preferRelativeResize="0"/>
          <p:nvPr/>
        </p:nvPicPr>
        <p:blipFill>
          <a:blip r:embed="rId4">
            <a:alphaModFix/>
          </a:blip>
          <a:stretch>
            <a:fillRect/>
          </a:stretch>
        </p:blipFill>
        <p:spPr>
          <a:xfrm>
            <a:off x="4337050" y="3602550"/>
            <a:ext cx="5372100" cy="337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Assembly/machine code</a:t>
            </a:r>
            <a:endParaRPr/>
          </a:p>
        </p:txBody>
      </p:sp>
      <p:pic>
        <p:nvPicPr>
          <p:cNvPr id="157" name="Google Shape;157;p27"/>
          <p:cNvPicPr preferRelativeResize="0"/>
          <p:nvPr/>
        </p:nvPicPr>
        <p:blipFill rotWithShape="1">
          <a:blip r:embed="rId3">
            <a:alphaModFix/>
          </a:blip>
          <a:srcRect b="0" l="0" r="0" t="0"/>
          <a:stretch/>
        </p:blipFill>
        <p:spPr>
          <a:xfrm>
            <a:off x="2262373" y="1456024"/>
            <a:ext cx="7437511" cy="54019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Machine instruction format</a:t>
            </a:r>
            <a:endParaRPr/>
          </a:p>
        </p:txBody>
      </p:sp>
      <p:pic>
        <p:nvPicPr>
          <p:cNvPr id="163" name="Google Shape;163;p28"/>
          <p:cNvPicPr preferRelativeResize="0"/>
          <p:nvPr>
            <p:ph idx="1" type="body"/>
          </p:nvPr>
        </p:nvPicPr>
        <p:blipFill rotWithShape="1">
          <a:blip r:embed="rId3">
            <a:alphaModFix/>
          </a:blip>
          <a:srcRect b="0" l="0" r="0" t="0"/>
          <a:stretch/>
        </p:blipFill>
        <p:spPr>
          <a:xfrm>
            <a:off x="453725" y="1524000"/>
            <a:ext cx="11246100" cy="4903200"/>
          </a:xfrm>
          <a:prstGeom prst="rect">
            <a:avLst/>
          </a:prstGeom>
          <a:noFill/>
          <a:ln>
            <a:noFill/>
          </a:ln>
        </p:spPr>
      </p:pic>
      <p:sp>
        <p:nvSpPr>
          <p:cNvPr id="164" name="Google Shape;164;p28"/>
          <p:cNvSpPr txBox="1"/>
          <p:nvPr/>
        </p:nvSpPr>
        <p:spPr>
          <a:xfrm>
            <a:off x="3482975" y="6427200"/>
            <a:ext cx="518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http://www.c-jump.com/CIS77/CPU/x86/lecture.html</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2022-04-12T07:39:01Z</dcterms:created>
  <dc:creator>Александр Баташев</dc:creator>
</cp:coreProperties>
</file>